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notesMasterIdLst>
    <p:notesMasterId r:id="rId23"/>
  </p:notesMasterIdLst>
  <p:sldIdLst>
    <p:sldId id="256" r:id="rId3"/>
    <p:sldId id="1060" r:id="rId4"/>
    <p:sldId id="1061" r:id="rId5"/>
    <p:sldId id="1067" r:id="rId6"/>
    <p:sldId id="1068" r:id="rId7"/>
    <p:sldId id="1171" r:id="rId8"/>
    <p:sldId id="1065" r:id="rId9"/>
    <p:sldId id="1066" r:id="rId10"/>
    <p:sldId id="1135" r:id="rId11"/>
    <p:sldId id="1162" r:id="rId12"/>
    <p:sldId id="1145" r:id="rId13"/>
    <p:sldId id="1163" r:id="rId14"/>
    <p:sldId id="260" r:id="rId15"/>
    <p:sldId id="1136" r:id="rId16"/>
    <p:sldId id="1168" r:id="rId17"/>
    <p:sldId id="262" r:id="rId18"/>
    <p:sldId id="1166" r:id="rId19"/>
    <p:sldId id="1170" r:id="rId20"/>
    <p:sldId id="263" r:id="rId21"/>
    <p:sldId id="1147" r:id="rId22"/>
  </p:sldIdLst>
  <p:sldSz cx="12192000" cy="6858000"/>
  <p:notesSz cx="7004050" cy="929005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980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198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3" d="100"/>
          <a:sy n="83" d="100"/>
        </p:scale>
        <p:origin x="3816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F38D49B-F7AE-49B5-8F9F-0D322CAE460D}" type="doc">
      <dgm:prSet loTypeId="urn:microsoft.com/office/officeart/2008/layout/LinedList" loCatId="list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63BA8F90-7D9C-4AD7-A55F-2E2848978423}">
      <dgm:prSet custT="1"/>
      <dgm:spPr>
        <a:xfrm>
          <a:off x="0" y="227"/>
          <a:ext cx="7920880" cy="951119"/>
        </a:xfrm>
        <a:prstGeom prst="rect">
          <a:avLst/>
        </a:prstGeom>
        <a:noFill/>
        <a:ln>
          <a:noFill/>
        </a:ln>
        <a:effectLst/>
      </dgm:spPr>
      <dgm:t>
        <a:bodyPr/>
        <a:lstStyle/>
        <a:p>
          <a:pPr>
            <a:buNone/>
          </a:pPr>
          <a:r>
            <a:rPr lang="en-GB" sz="2400" b="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rial"/>
              <a:ea typeface="+mn-ea"/>
              <a:cs typeface="+mn-cs"/>
            </a:rPr>
            <a:t>1</a:t>
          </a:r>
          <a:r>
            <a:rPr lang="en-GB" sz="2800" b="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Franklin Gothic Book" panose="020B0503020102020204" pitchFamily="34" charset="0"/>
              <a:ea typeface="+mn-ea"/>
              <a:cs typeface="+mn-cs"/>
            </a:rPr>
            <a:t>. Outcomes for children and young people with SEND or in alternative provision on average are poor.</a:t>
          </a:r>
          <a:endParaRPr lang="en-US" sz="28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Franklin Gothic Book" panose="020B0503020102020204" pitchFamily="34" charset="0"/>
            <a:ea typeface="+mn-ea"/>
            <a:cs typeface="+mn-cs"/>
          </a:endParaRPr>
        </a:p>
      </dgm:t>
    </dgm:pt>
    <dgm:pt modelId="{7CC466B2-5250-4A95-AB31-D1446512A420}" type="parTrans" cxnId="{F5B4D678-3543-43FA-BC17-75AB8A7EAAA9}">
      <dgm:prSet/>
      <dgm:spPr/>
      <dgm:t>
        <a:bodyPr/>
        <a:lstStyle/>
        <a:p>
          <a:endParaRPr lang="en-US"/>
        </a:p>
      </dgm:t>
    </dgm:pt>
    <dgm:pt modelId="{42209BF4-FC7E-4D20-BF9B-364CED316086}" type="sibTrans" cxnId="{F5B4D678-3543-43FA-BC17-75AB8A7EAAA9}">
      <dgm:prSet/>
      <dgm:spPr/>
      <dgm:t>
        <a:bodyPr/>
        <a:lstStyle/>
        <a:p>
          <a:endParaRPr lang="en-US"/>
        </a:p>
      </dgm:t>
    </dgm:pt>
    <dgm:pt modelId="{87EE2738-1010-4AE6-97B4-9AB170B34E81}">
      <dgm:prSet custT="1"/>
      <dgm:spPr>
        <a:xfrm>
          <a:off x="0" y="951346"/>
          <a:ext cx="7920880" cy="1314989"/>
        </a:xfrm>
        <a:prstGeom prst="rect">
          <a:avLst/>
        </a:prstGeom>
        <a:noFill/>
        <a:ln>
          <a:noFill/>
        </a:ln>
        <a:effectLst/>
      </dgm:spPr>
      <dgm:t>
        <a:bodyPr/>
        <a:lstStyle/>
        <a:p>
          <a:pPr>
            <a:buNone/>
          </a:pPr>
          <a:r>
            <a:rPr lang="en-GB" sz="2800" b="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Franklin Gothic Book" panose="020B0503020102020204" pitchFamily="34" charset="0"/>
              <a:ea typeface="+mn-ea"/>
              <a:cs typeface="+mn-cs"/>
            </a:rPr>
            <a:t>2. Navigating the SEND system and alternative provision is not a positive experience for children, young people and their families</a:t>
          </a:r>
          <a:r>
            <a:rPr lang="en-GB" sz="2700" b="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rial"/>
              <a:ea typeface="+mn-ea"/>
              <a:cs typeface="+mn-cs"/>
            </a:rPr>
            <a:t>.</a:t>
          </a:r>
          <a:endParaRPr lang="en-US" sz="27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Arial"/>
            <a:ea typeface="+mn-ea"/>
            <a:cs typeface="+mn-cs"/>
          </a:endParaRPr>
        </a:p>
      </dgm:t>
    </dgm:pt>
    <dgm:pt modelId="{6E782E3F-FEBB-4322-9B8C-EDECA5BB14AC}" type="parTrans" cxnId="{4CAB47D7-6B0D-4088-B85E-CC1684D4AC21}">
      <dgm:prSet/>
      <dgm:spPr/>
      <dgm:t>
        <a:bodyPr/>
        <a:lstStyle/>
        <a:p>
          <a:endParaRPr lang="en-US"/>
        </a:p>
      </dgm:t>
    </dgm:pt>
    <dgm:pt modelId="{7709E5B8-3A7C-4131-8BE6-CB9BF74E5160}" type="sibTrans" cxnId="{4CAB47D7-6B0D-4088-B85E-CC1684D4AC21}">
      <dgm:prSet/>
      <dgm:spPr/>
      <dgm:t>
        <a:bodyPr/>
        <a:lstStyle/>
        <a:p>
          <a:endParaRPr lang="en-US"/>
        </a:p>
      </dgm:t>
    </dgm:pt>
    <dgm:pt modelId="{E624E91D-6D8D-45AB-86AC-C29744A6F3D9}">
      <dgm:prSet custT="1"/>
      <dgm:spPr>
        <a:xfrm>
          <a:off x="0" y="2266336"/>
          <a:ext cx="7920880" cy="1314989"/>
        </a:xfrm>
        <a:prstGeom prst="rect">
          <a:avLst/>
        </a:prstGeom>
        <a:noFill/>
        <a:ln>
          <a:noFill/>
        </a:ln>
        <a:effectLst/>
      </dgm:spPr>
      <dgm:t>
        <a:bodyPr/>
        <a:lstStyle/>
        <a:p>
          <a:pPr>
            <a:buNone/>
          </a:pPr>
          <a:r>
            <a:rPr lang="en-GB" sz="2800" b="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Franklin Gothic Book" panose="020B0503020102020204" pitchFamily="34" charset="0"/>
              <a:ea typeface="+mn-ea"/>
              <a:cs typeface="+mn-cs"/>
            </a:rPr>
            <a:t>3. Despite unprecedented investment, the system is not delivering value for money for children, young people and families.</a:t>
          </a:r>
          <a:endParaRPr lang="en-US" sz="28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Franklin Gothic Book" panose="020B0503020102020204" pitchFamily="34" charset="0"/>
            <a:ea typeface="+mn-ea"/>
            <a:cs typeface="+mn-cs"/>
          </a:endParaRPr>
        </a:p>
      </dgm:t>
    </dgm:pt>
    <dgm:pt modelId="{812EDCB7-7B2B-4063-9C0A-321D69883E00}" type="parTrans" cxnId="{3D71FF92-959D-4C5E-B0B2-30775D60F784}">
      <dgm:prSet/>
      <dgm:spPr/>
      <dgm:t>
        <a:bodyPr/>
        <a:lstStyle/>
        <a:p>
          <a:endParaRPr lang="en-US"/>
        </a:p>
      </dgm:t>
    </dgm:pt>
    <dgm:pt modelId="{BC353A26-9720-4472-9B54-F3E3C62BE85B}" type="sibTrans" cxnId="{3D71FF92-959D-4C5E-B0B2-30775D60F784}">
      <dgm:prSet/>
      <dgm:spPr/>
      <dgm:t>
        <a:bodyPr/>
        <a:lstStyle/>
        <a:p>
          <a:endParaRPr lang="en-US"/>
        </a:p>
      </dgm:t>
    </dgm:pt>
    <dgm:pt modelId="{51ACBBD5-5512-4151-ACC4-39ED8A108EA5}">
      <dgm:prSet custT="1"/>
      <dgm:spPr>
        <a:xfrm>
          <a:off x="0" y="3581326"/>
          <a:ext cx="7920880" cy="1314989"/>
        </a:xfrm>
        <a:prstGeom prst="rect">
          <a:avLst/>
        </a:prstGeom>
        <a:noFill/>
        <a:ln>
          <a:noFill/>
        </a:ln>
        <a:effectLst/>
      </dgm:spPr>
      <dgm:t>
        <a:bodyPr/>
        <a:lstStyle/>
        <a:p>
          <a:pPr algn="ctr">
            <a:buNone/>
          </a:pPr>
          <a:r>
            <a:rPr lang="en-GB" sz="2800" b="1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Franklin Gothic Book" panose="020B0503020102020204" pitchFamily="34" charset="0"/>
              <a:ea typeface="+mn-ea"/>
              <a:cs typeface="+mn-cs"/>
            </a:rPr>
            <a:t>Leading to:</a:t>
          </a:r>
        </a:p>
        <a:p>
          <a:pPr algn="l">
            <a:buNone/>
          </a:pPr>
          <a:r>
            <a:rPr lang="en-GB" sz="2800" b="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Franklin Gothic Book" panose="020B0503020102020204" pitchFamily="34" charset="0"/>
              <a:ea typeface="+mn-ea"/>
              <a:cs typeface="+mn-cs"/>
            </a:rPr>
            <a:t>A vicious cycle of late intervention, low confidence and inefficient resource allocation is driving these challenges.</a:t>
          </a:r>
          <a:endParaRPr lang="en-US" sz="28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Franklin Gothic Book" panose="020B0503020102020204" pitchFamily="34" charset="0"/>
            <a:ea typeface="+mn-ea"/>
            <a:cs typeface="+mn-cs"/>
          </a:endParaRPr>
        </a:p>
      </dgm:t>
    </dgm:pt>
    <dgm:pt modelId="{376CFA5A-1683-4AFE-8689-DFD95CF8303D}" type="parTrans" cxnId="{FD491BA2-DE51-4E9A-BFFE-8C9760AF5659}">
      <dgm:prSet/>
      <dgm:spPr/>
      <dgm:t>
        <a:bodyPr/>
        <a:lstStyle/>
        <a:p>
          <a:endParaRPr lang="en-US"/>
        </a:p>
      </dgm:t>
    </dgm:pt>
    <dgm:pt modelId="{7CF2F696-8C3B-4FC1-B632-440E4E6CE1B2}" type="sibTrans" cxnId="{FD491BA2-DE51-4E9A-BFFE-8C9760AF5659}">
      <dgm:prSet/>
      <dgm:spPr/>
      <dgm:t>
        <a:bodyPr/>
        <a:lstStyle/>
        <a:p>
          <a:endParaRPr lang="en-US"/>
        </a:p>
      </dgm:t>
    </dgm:pt>
    <dgm:pt modelId="{A1B974AD-B509-489D-9886-E654AEE74186}" type="pres">
      <dgm:prSet presAssocID="{4F38D49B-F7AE-49B5-8F9F-0D322CAE460D}" presName="vert0" presStyleCnt="0">
        <dgm:presLayoutVars>
          <dgm:dir/>
          <dgm:animOne val="branch"/>
          <dgm:animLvl val="lvl"/>
        </dgm:presLayoutVars>
      </dgm:prSet>
      <dgm:spPr/>
    </dgm:pt>
    <dgm:pt modelId="{06E6C296-953C-4543-9B8F-163BE9B01D0E}" type="pres">
      <dgm:prSet presAssocID="{63BA8F90-7D9C-4AD7-A55F-2E2848978423}" presName="thickLine" presStyleLbl="alignNode1" presStyleIdx="0" presStyleCnt="4"/>
      <dgm:spPr>
        <a:xfrm>
          <a:off x="0" y="227"/>
          <a:ext cx="7920880" cy="0"/>
        </a:xfrm>
        <a:prstGeom prst="line">
          <a:avLst/>
        </a:prstGeom>
        <a:solidFill>
          <a:srgbClr val="C0504D"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C0504D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</dgm:pt>
    <dgm:pt modelId="{53466DC6-D384-43F6-A6D2-43EDE69FC36E}" type="pres">
      <dgm:prSet presAssocID="{63BA8F90-7D9C-4AD7-A55F-2E2848978423}" presName="horz1" presStyleCnt="0"/>
      <dgm:spPr/>
    </dgm:pt>
    <dgm:pt modelId="{E08C5082-BB53-4AD4-B158-6E50EC6BEB97}" type="pres">
      <dgm:prSet presAssocID="{63BA8F90-7D9C-4AD7-A55F-2E2848978423}" presName="tx1" presStyleLbl="revTx" presStyleIdx="0" presStyleCnt="4" custScaleY="72329"/>
      <dgm:spPr/>
    </dgm:pt>
    <dgm:pt modelId="{CB92ECE9-6CA7-4ECD-BCF9-E5A54C5F35D4}" type="pres">
      <dgm:prSet presAssocID="{63BA8F90-7D9C-4AD7-A55F-2E2848978423}" presName="vert1" presStyleCnt="0"/>
      <dgm:spPr/>
    </dgm:pt>
    <dgm:pt modelId="{0B55C693-16A6-4EA2-A701-F053195B64D1}" type="pres">
      <dgm:prSet presAssocID="{87EE2738-1010-4AE6-97B4-9AB170B34E81}" presName="thickLine" presStyleLbl="alignNode1" presStyleIdx="1" presStyleCnt="4"/>
      <dgm:spPr>
        <a:xfrm>
          <a:off x="0" y="951346"/>
          <a:ext cx="7920880" cy="0"/>
        </a:xfrm>
        <a:prstGeom prst="line">
          <a:avLst/>
        </a:prstGeom>
        <a:solidFill>
          <a:srgbClr val="C0504D"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C0504D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</dgm:pt>
    <dgm:pt modelId="{75975263-9F85-44BE-A163-D29A46B95AE6}" type="pres">
      <dgm:prSet presAssocID="{87EE2738-1010-4AE6-97B4-9AB170B34E81}" presName="horz1" presStyleCnt="0"/>
      <dgm:spPr/>
    </dgm:pt>
    <dgm:pt modelId="{DD0FA59F-9208-479D-8F11-A688935F8877}" type="pres">
      <dgm:prSet presAssocID="{87EE2738-1010-4AE6-97B4-9AB170B34E81}" presName="tx1" presStyleLbl="revTx" presStyleIdx="1" presStyleCnt="4"/>
      <dgm:spPr/>
    </dgm:pt>
    <dgm:pt modelId="{FA76D059-14AD-4CA7-9938-FD80714DC1BE}" type="pres">
      <dgm:prSet presAssocID="{87EE2738-1010-4AE6-97B4-9AB170B34E81}" presName="vert1" presStyleCnt="0"/>
      <dgm:spPr/>
    </dgm:pt>
    <dgm:pt modelId="{6B71148A-50A0-4346-B334-52FB386817F3}" type="pres">
      <dgm:prSet presAssocID="{E624E91D-6D8D-45AB-86AC-C29744A6F3D9}" presName="thickLine" presStyleLbl="alignNode1" presStyleIdx="2" presStyleCnt="4"/>
      <dgm:spPr>
        <a:xfrm>
          <a:off x="0" y="2266336"/>
          <a:ext cx="7920880" cy="0"/>
        </a:xfrm>
        <a:prstGeom prst="line">
          <a:avLst/>
        </a:prstGeom>
        <a:solidFill>
          <a:srgbClr val="C0504D"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C0504D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</dgm:pt>
    <dgm:pt modelId="{76235DAA-5823-438B-83BB-D108DAEB2339}" type="pres">
      <dgm:prSet presAssocID="{E624E91D-6D8D-45AB-86AC-C29744A6F3D9}" presName="horz1" presStyleCnt="0"/>
      <dgm:spPr/>
    </dgm:pt>
    <dgm:pt modelId="{3666C122-580F-48E3-8871-18195F0CB69E}" type="pres">
      <dgm:prSet presAssocID="{E624E91D-6D8D-45AB-86AC-C29744A6F3D9}" presName="tx1" presStyleLbl="revTx" presStyleIdx="2" presStyleCnt="4"/>
      <dgm:spPr/>
    </dgm:pt>
    <dgm:pt modelId="{9D4A34F5-00A2-455B-A72E-810F4D28019A}" type="pres">
      <dgm:prSet presAssocID="{E624E91D-6D8D-45AB-86AC-C29744A6F3D9}" presName="vert1" presStyleCnt="0"/>
      <dgm:spPr/>
    </dgm:pt>
    <dgm:pt modelId="{C3380843-850A-4488-8BCC-C13BC7D02B42}" type="pres">
      <dgm:prSet presAssocID="{51ACBBD5-5512-4151-ACC4-39ED8A108EA5}" presName="thickLine" presStyleLbl="alignNode1" presStyleIdx="3" presStyleCnt="4"/>
      <dgm:spPr>
        <a:xfrm>
          <a:off x="0" y="3581326"/>
          <a:ext cx="7920880" cy="0"/>
        </a:xfrm>
        <a:prstGeom prst="line">
          <a:avLst/>
        </a:prstGeom>
        <a:solidFill>
          <a:srgbClr val="C0504D"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C0504D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</dgm:pt>
    <dgm:pt modelId="{8D640D9B-FD29-4FA5-A618-9E12CB0D4273}" type="pres">
      <dgm:prSet presAssocID="{51ACBBD5-5512-4151-ACC4-39ED8A108EA5}" presName="horz1" presStyleCnt="0"/>
      <dgm:spPr/>
    </dgm:pt>
    <dgm:pt modelId="{232DB8C1-9D0A-4025-BA42-51A60E081A0E}" type="pres">
      <dgm:prSet presAssocID="{51ACBBD5-5512-4151-ACC4-39ED8A108EA5}" presName="tx1" presStyleLbl="revTx" presStyleIdx="3" presStyleCnt="4" custScaleY="144661"/>
      <dgm:spPr/>
    </dgm:pt>
    <dgm:pt modelId="{843688C3-D4F6-4BED-B26A-64027DFB0F66}" type="pres">
      <dgm:prSet presAssocID="{51ACBBD5-5512-4151-ACC4-39ED8A108EA5}" presName="vert1" presStyleCnt="0"/>
      <dgm:spPr/>
    </dgm:pt>
  </dgm:ptLst>
  <dgm:cxnLst>
    <dgm:cxn modelId="{5C6A1A3F-9CC5-49D3-A021-226B6A0690E9}" type="presOf" srcId="{63BA8F90-7D9C-4AD7-A55F-2E2848978423}" destId="{E08C5082-BB53-4AD4-B158-6E50EC6BEB97}" srcOrd="0" destOrd="0" presId="urn:microsoft.com/office/officeart/2008/layout/LinedList"/>
    <dgm:cxn modelId="{F5B4D678-3543-43FA-BC17-75AB8A7EAAA9}" srcId="{4F38D49B-F7AE-49B5-8F9F-0D322CAE460D}" destId="{63BA8F90-7D9C-4AD7-A55F-2E2848978423}" srcOrd="0" destOrd="0" parTransId="{7CC466B2-5250-4A95-AB31-D1446512A420}" sibTransId="{42209BF4-FC7E-4D20-BF9B-364CED316086}"/>
    <dgm:cxn modelId="{865E4B8A-C4BE-4566-8B8D-BF720900EC3D}" type="presOf" srcId="{87EE2738-1010-4AE6-97B4-9AB170B34E81}" destId="{DD0FA59F-9208-479D-8F11-A688935F8877}" srcOrd="0" destOrd="0" presId="urn:microsoft.com/office/officeart/2008/layout/LinedList"/>
    <dgm:cxn modelId="{3D71FF92-959D-4C5E-B0B2-30775D60F784}" srcId="{4F38D49B-F7AE-49B5-8F9F-0D322CAE460D}" destId="{E624E91D-6D8D-45AB-86AC-C29744A6F3D9}" srcOrd="2" destOrd="0" parTransId="{812EDCB7-7B2B-4063-9C0A-321D69883E00}" sibTransId="{BC353A26-9720-4472-9B54-F3E3C62BE85B}"/>
    <dgm:cxn modelId="{FD491BA2-DE51-4E9A-BFFE-8C9760AF5659}" srcId="{4F38D49B-F7AE-49B5-8F9F-0D322CAE460D}" destId="{51ACBBD5-5512-4151-ACC4-39ED8A108EA5}" srcOrd="3" destOrd="0" parTransId="{376CFA5A-1683-4AFE-8689-DFD95CF8303D}" sibTransId="{7CF2F696-8C3B-4FC1-B632-440E4E6CE1B2}"/>
    <dgm:cxn modelId="{071FA5CA-DFED-4D53-9F01-C45E2688E5C9}" type="presOf" srcId="{E624E91D-6D8D-45AB-86AC-C29744A6F3D9}" destId="{3666C122-580F-48E3-8871-18195F0CB69E}" srcOrd="0" destOrd="0" presId="urn:microsoft.com/office/officeart/2008/layout/LinedList"/>
    <dgm:cxn modelId="{4CAB47D7-6B0D-4088-B85E-CC1684D4AC21}" srcId="{4F38D49B-F7AE-49B5-8F9F-0D322CAE460D}" destId="{87EE2738-1010-4AE6-97B4-9AB170B34E81}" srcOrd="1" destOrd="0" parTransId="{6E782E3F-FEBB-4322-9B8C-EDECA5BB14AC}" sibTransId="{7709E5B8-3A7C-4131-8BE6-CB9BF74E5160}"/>
    <dgm:cxn modelId="{D07138EB-2937-423F-BADF-092AAEB2C4C4}" type="presOf" srcId="{51ACBBD5-5512-4151-ACC4-39ED8A108EA5}" destId="{232DB8C1-9D0A-4025-BA42-51A60E081A0E}" srcOrd="0" destOrd="0" presId="urn:microsoft.com/office/officeart/2008/layout/LinedList"/>
    <dgm:cxn modelId="{CD2D82F5-970E-4A61-A183-27468C8A0F70}" type="presOf" srcId="{4F38D49B-F7AE-49B5-8F9F-0D322CAE460D}" destId="{A1B974AD-B509-489D-9886-E654AEE74186}" srcOrd="0" destOrd="0" presId="urn:microsoft.com/office/officeart/2008/layout/LinedList"/>
    <dgm:cxn modelId="{46ADF6D5-5C33-4AFA-92EA-26943DA8BEF0}" type="presParOf" srcId="{A1B974AD-B509-489D-9886-E654AEE74186}" destId="{06E6C296-953C-4543-9B8F-163BE9B01D0E}" srcOrd="0" destOrd="0" presId="urn:microsoft.com/office/officeart/2008/layout/LinedList"/>
    <dgm:cxn modelId="{3C2E23E9-DF9A-4095-BB3F-8A4391C8907F}" type="presParOf" srcId="{A1B974AD-B509-489D-9886-E654AEE74186}" destId="{53466DC6-D384-43F6-A6D2-43EDE69FC36E}" srcOrd="1" destOrd="0" presId="urn:microsoft.com/office/officeart/2008/layout/LinedList"/>
    <dgm:cxn modelId="{D29A70EF-982F-4A3F-99FA-B2CAE855B006}" type="presParOf" srcId="{53466DC6-D384-43F6-A6D2-43EDE69FC36E}" destId="{E08C5082-BB53-4AD4-B158-6E50EC6BEB97}" srcOrd="0" destOrd="0" presId="urn:microsoft.com/office/officeart/2008/layout/LinedList"/>
    <dgm:cxn modelId="{31E988D5-519F-4F44-B8BE-3701B792EA0D}" type="presParOf" srcId="{53466DC6-D384-43F6-A6D2-43EDE69FC36E}" destId="{CB92ECE9-6CA7-4ECD-BCF9-E5A54C5F35D4}" srcOrd="1" destOrd="0" presId="urn:microsoft.com/office/officeart/2008/layout/LinedList"/>
    <dgm:cxn modelId="{5890759E-A43B-4A06-A13E-24F43EE10CDB}" type="presParOf" srcId="{A1B974AD-B509-489D-9886-E654AEE74186}" destId="{0B55C693-16A6-4EA2-A701-F053195B64D1}" srcOrd="2" destOrd="0" presId="urn:microsoft.com/office/officeart/2008/layout/LinedList"/>
    <dgm:cxn modelId="{03B2EC76-13DB-4F72-881A-82B93B24F315}" type="presParOf" srcId="{A1B974AD-B509-489D-9886-E654AEE74186}" destId="{75975263-9F85-44BE-A163-D29A46B95AE6}" srcOrd="3" destOrd="0" presId="urn:microsoft.com/office/officeart/2008/layout/LinedList"/>
    <dgm:cxn modelId="{9774C71C-B576-4DA8-B384-24A413AAC7B1}" type="presParOf" srcId="{75975263-9F85-44BE-A163-D29A46B95AE6}" destId="{DD0FA59F-9208-479D-8F11-A688935F8877}" srcOrd="0" destOrd="0" presId="urn:microsoft.com/office/officeart/2008/layout/LinedList"/>
    <dgm:cxn modelId="{EE363E66-88E4-4D2A-8B0E-6E32D4890EF1}" type="presParOf" srcId="{75975263-9F85-44BE-A163-D29A46B95AE6}" destId="{FA76D059-14AD-4CA7-9938-FD80714DC1BE}" srcOrd="1" destOrd="0" presId="urn:microsoft.com/office/officeart/2008/layout/LinedList"/>
    <dgm:cxn modelId="{EF9FA630-1E76-4665-9505-96663B6BFFAE}" type="presParOf" srcId="{A1B974AD-B509-489D-9886-E654AEE74186}" destId="{6B71148A-50A0-4346-B334-52FB386817F3}" srcOrd="4" destOrd="0" presId="urn:microsoft.com/office/officeart/2008/layout/LinedList"/>
    <dgm:cxn modelId="{383193B2-B491-4BA4-99AB-852C17623F55}" type="presParOf" srcId="{A1B974AD-B509-489D-9886-E654AEE74186}" destId="{76235DAA-5823-438B-83BB-D108DAEB2339}" srcOrd="5" destOrd="0" presId="urn:microsoft.com/office/officeart/2008/layout/LinedList"/>
    <dgm:cxn modelId="{E7AB1FAF-B96C-4906-AB24-DCFF43993F4B}" type="presParOf" srcId="{76235DAA-5823-438B-83BB-D108DAEB2339}" destId="{3666C122-580F-48E3-8871-18195F0CB69E}" srcOrd="0" destOrd="0" presId="urn:microsoft.com/office/officeart/2008/layout/LinedList"/>
    <dgm:cxn modelId="{C7EAEF13-7E7F-4C1E-B2E6-9717BB2D8CA1}" type="presParOf" srcId="{76235DAA-5823-438B-83BB-D108DAEB2339}" destId="{9D4A34F5-00A2-455B-A72E-810F4D28019A}" srcOrd="1" destOrd="0" presId="urn:microsoft.com/office/officeart/2008/layout/LinedList"/>
    <dgm:cxn modelId="{58BA62F7-1C7E-493E-B863-623C48D7E7C7}" type="presParOf" srcId="{A1B974AD-B509-489D-9886-E654AEE74186}" destId="{C3380843-850A-4488-8BCC-C13BC7D02B42}" srcOrd="6" destOrd="0" presId="urn:microsoft.com/office/officeart/2008/layout/LinedList"/>
    <dgm:cxn modelId="{1F8E1A53-35E9-4FFB-B000-13B75A737BB0}" type="presParOf" srcId="{A1B974AD-B509-489D-9886-E654AEE74186}" destId="{8D640D9B-FD29-4FA5-A618-9E12CB0D4273}" srcOrd="7" destOrd="0" presId="urn:microsoft.com/office/officeart/2008/layout/LinedList"/>
    <dgm:cxn modelId="{B9A9D2BD-3174-4F2E-9357-37E4291559DF}" type="presParOf" srcId="{8D640D9B-FD29-4FA5-A618-9E12CB0D4273}" destId="{232DB8C1-9D0A-4025-BA42-51A60E081A0E}" srcOrd="0" destOrd="0" presId="urn:microsoft.com/office/officeart/2008/layout/LinedList"/>
    <dgm:cxn modelId="{186D6564-A84A-4DE0-8213-D49FF68DD16E}" type="presParOf" srcId="{8D640D9B-FD29-4FA5-A618-9E12CB0D4273}" destId="{843688C3-D4F6-4BED-B26A-64027DFB0F66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6E6C296-953C-4543-9B8F-163BE9B01D0E}">
      <dsp:nvSpPr>
        <dsp:cNvPr id="0" name=""/>
        <dsp:cNvSpPr/>
      </dsp:nvSpPr>
      <dsp:spPr>
        <a:xfrm>
          <a:off x="0" y="662"/>
          <a:ext cx="10571355" cy="0"/>
        </a:xfrm>
        <a:prstGeom prst="line">
          <a:avLst/>
        </a:prstGeom>
        <a:solidFill>
          <a:srgbClr val="C0504D"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C0504D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08C5082-BB53-4AD4-B158-6E50EC6BEB97}">
      <dsp:nvSpPr>
        <dsp:cNvPr id="0" name=""/>
        <dsp:cNvSpPr/>
      </dsp:nvSpPr>
      <dsp:spPr>
        <a:xfrm>
          <a:off x="0" y="662"/>
          <a:ext cx="10571355" cy="81214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b="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rial"/>
              <a:ea typeface="+mn-ea"/>
              <a:cs typeface="+mn-cs"/>
            </a:rPr>
            <a:t>1</a:t>
          </a:r>
          <a:r>
            <a:rPr lang="en-GB" sz="2800" b="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Franklin Gothic Book" panose="020B0503020102020204" pitchFamily="34" charset="0"/>
              <a:ea typeface="+mn-ea"/>
              <a:cs typeface="+mn-cs"/>
            </a:rPr>
            <a:t>. Outcomes for children and young people with SEND or in alternative provision on average are poor.</a:t>
          </a:r>
          <a:endParaRPr lang="en-US" sz="2800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Franklin Gothic Book" panose="020B0503020102020204" pitchFamily="34" charset="0"/>
            <a:ea typeface="+mn-ea"/>
            <a:cs typeface="+mn-cs"/>
          </a:endParaRPr>
        </a:p>
      </dsp:txBody>
      <dsp:txXfrm>
        <a:off x="0" y="662"/>
        <a:ext cx="10571355" cy="812149"/>
      </dsp:txXfrm>
    </dsp:sp>
    <dsp:sp modelId="{0B55C693-16A6-4EA2-A701-F053195B64D1}">
      <dsp:nvSpPr>
        <dsp:cNvPr id="0" name=""/>
        <dsp:cNvSpPr/>
      </dsp:nvSpPr>
      <dsp:spPr>
        <a:xfrm>
          <a:off x="0" y="812811"/>
          <a:ext cx="10571355" cy="0"/>
        </a:xfrm>
        <a:prstGeom prst="line">
          <a:avLst/>
        </a:prstGeom>
        <a:solidFill>
          <a:srgbClr val="C0504D"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C0504D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D0FA59F-9208-479D-8F11-A688935F8877}">
      <dsp:nvSpPr>
        <dsp:cNvPr id="0" name=""/>
        <dsp:cNvSpPr/>
      </dsp:nvSpPr>
      <dsp:spPr>
        <a:xfrm>
          <a:off x="0" y="812811"/>
          <a:ext cx="10571355" cy="112285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800" b="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Franklin Gothic Book" panose="020B0503020102020204" pitchFamily="34" charset="0"/>
              <a:ea typeface="+mn-ea"/>
              <a:cs typeface="+mn-cs"/>
            </a:rPr>
            <a:t>2. Navigating the SEND system and alternative provision is not a positive experience for children, young people and their families</a:t>
          </a:r>
          <a:r>
            <a:rPr lang="en-GB" sz="2700" b="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rial"/>
              <a:ea typeface="+mn-ea"/>
              <a:cs typeface="+mn-cs"/>
            </a:rPr>
            <a:t>.</a:t>
          </a:r>
          <a:endParaRPr lang="en-US" sz="2700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Arial"/>
            <a:ea typeface="+mn-ea"/>
            <a:cs typeface="+mn-cs"/>
          </a:endParaRPr>
        </a:p>
      </dsp:txBody>
      <dsp:txXfrm>
        <a:off x="0" y="812811"/>
        <a:ext cx="10571355" cy="1122853"/>
      </dsp:txXfrm>
    </dsp:sp>
    <dsp:sp modelId="{6B71148A-50A0-4346-B334-52FB386817F3}">
      <dsp:nvSpPr>
        <dsp:cNvPr id="0" name=""/>
        <dsp:cNvSpPr/>
      </dsp:nvSpPr>
      <dsp:spPr>
        <a:xfrm>
          <a:off x="0" y="1935665"/>
          <a:ext cx="10571355" cy="0"/>
        </a:xfrm>
        <a:prstGeom prst="line">
          <a:avLst/>
        </a:prstGeom>
        <a:solidFill>
          <a:srgbClr val="C0504D"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C0504D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666C122-580F-48E3-8871-18195F0CB69E}">
      <dsp:nvSpPr>
        <dsp:cNvPr id="0" name=""/>
        <dsp:cNvSpPr/>
      </dsp:nvSpPr>
      <dsp:spPr>
        <a:xfrm>
          <a:off x="0" y="1935665"/>
          <a:ext cx="10571355" cy="112285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800" b="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Franklin Gothic Book" panose="020B0503020102020204" pitchFamily="34" charset="0"/>
              <a:ea typeface="+mn-ea"/>
              <a:cs typeface="+mn-cs"/>
            </a:rPr>
            <a:t>3. Despite unprecedented investment, the system is not delivering value for money for children, young people and families.</a:t>
          </a:r>
          <a:endParaRPr lang="en-US" sz="2800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Franklin Gothic Book" panose="020B0503020102020204" pitchFamily="34" charset="0"/>
            <a:ea typeface="+mn-ea"/>
            <a:cs typeface="+mn-cs"/>
          </a:endParaRPr>
        </a:p>
      </dsp:txBody>
      <dsp:txXfrm>
        <a:off x="0" y="1935665"/>
        <a:ext cx="10571355" cy="1122853"/>
      </dsp:txXfrm>
    </dsp:sp>
    <dsp:sp modelId="{C3380843-850A-4488-8BCC-C13BC7D02B42}">
      <dsp:nvSpPr>
        <dsp:cNvPr id="0" name=""/>
        <dsp:cNvSpPr/>
      </dsp:nvSpPr>
      <dsp:spPr>
        <a:xfrm>
          <a:off x="0" y="3058519"/>
          <a:ext cx="10571355" cy="0"/>
        </a:xfrm>
        <a:prstGeom prst="line">
          <a:avLst/>
        </a:prstGeom>
        <a:solidFill>
          <a:srgbClr val="C0504D"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C0504D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32DB8C1-9D0A-4025-BA42-51A60E081A0E}">
      <dsp:nvSpPr>
        <dsp:cNvPr id="0" name=""/>
        <dsp:cNvSpPr/>
      </dsp:nvSpPr>
      <dsp:spPr>
        <a:xfrm>
          <a:off x="0" y="3058519"/>
          <a:ext cx="10561032" cy="162433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800" b="1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Franklin Gothic Book" panose="020B0503020102020204" pitchFamily="34" charset="0"/>
              <a:ea typeface="+mn-ea"/>
              <a:cs typeface="+mn-cs"/>
            </a:rPr>
            <a:t>Leading to:</a:t>
          </a:r>
        </a:p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800" b="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Franklin Gothic Book" panose="020B0503020102020204" pitchFamily="34" charset="0"/>
              <a:ea typeface="+mn-ea"/>
              <a:cs typeface="+mn-cs"/>
            </a:rPr>
            <a:t>A vicious cycle of late intervention, low confidence and inefficient resource allocation is driving these challenges.</a:t>
          </a:r>
          <a:endParaRPr lang="en-US" sz="2800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Franklin Gothic Book" panose="020B0503020102020204" pitchFamily="34" charset="0"/>
            <a:ea typeface="+mn-ea"/>
            <a:cs typeface="+mn-cs"/>
          </a:endParaRPr>
        </a:p>
      </dsp:txBody>
      <dsp:txXfrm>
        <a:off x="0" y="3058519"/>
        <a:ext cx="10561032" cy="162433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5300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67163" y="0"/>
            <a:ext cx="3035300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8145858-BD0C-4299-A7A2-0821B8575287}" type="datetimeFigureOut">
              <a:rPr lang="en-GB" smtClean="0"/>
              <a:t>14/06/2022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4375" y="1162050"/>
            <a:ext cx="5575300" cy="31353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0088" y="4470400"/>
            <a:ext cx="5603875" cy="365918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4913"/>
            <a:ext cx="3035300" cy="4651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67163" y="8824913"/>
            <a:ext cx="3035300" cy="4651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9173AD2-3AEA-48A6-9041-385C88632953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590228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9173AD2-3AEA-48A6-9041-385C88632953}" type="slidenum">
              <a:rPr lang="en-GB" smtClean="0"/>
              <a:t>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5190247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9173AD2-3AEA-48A6-9041-385C88632953}" type="slidenum">
              <a:rPr lang="en-GB" smtClean="0"/>
              <a:t>10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057341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9173AD2-3AEA-48A6-9041-385C88632953}" type="slidenum">
              <a:rPr lang="en-GB" smtClean="0"/>
              <a:t>11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796534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9173AD2-3AEA-48A6-9041-385C88632953}" type="slidenum">
              <a:rPr lang="en-GB" smtClean="0"/>
              <a:t>12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6926745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9173AD2-3AEA-48A6-9041-385C88632953}" type="slidenum">
              <a:rPr lang="en-GB" smtClean="0"/>
              <a:t>13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596145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9173AD2-3AEA-48A6-9041-385C88632953}" type="slidenum">
              <a:rPr lang="en-GB" smtClean="0"/>
              <a:t>14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6798348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9173AD2-3AEA-48A6-9041-385C88632953}" type="slidenum">
              <a:rPr lang="en-GB" smtClean="0"/>
              <a:t>15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8941404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9173AD2-3AEA-48A6-9041-385C88632953}" type="slidenum">
              <a:rPr lang="en-GB" smtClean="0"/>
              <a:t>16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1738336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9173AD2-3AEA-48A6-9041-385C88632953}" type="slidenum">
              <a:rPr lang="en-GB" smtClean="0"/>
              <a:t>17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1126398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9173AD2-3AEA-48A6-9041-385C88632953}" type="slidenum">
              <a:rPr lang="en-GB" smtClean="0"/>
              <a:t>18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2742509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9173AD2-3AEA-48A6-9041-385C88632953}" type="slidenum">
              <a:rPr lang="en-GB" smtClean="0"/>
              <a:t>19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933142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9173AD2-3AEA-48A6-9041-385C88632953}" type="slidenum">
              <a:rPr lang="en-GB" smtClean="0"/>
              <a:t>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0858289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9173AD2-3AEA-48A6-9041-385C88632953}" type="slidenum">
              <a:rPr lang="en-GB" smtClean="0"/>
              <a:t>20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8646998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9173AD2-3AEA-48A6-9041-385C88632953}" type="slidenum">
              <a:rPr lang="en-GB" smtClean="0"/>
              <a:t>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3089982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9173AD2-3AEA-48A6-9041-385C88632953}" type="slidenum">
              <a:rPr lang="en-GB" smtClean="0"/>
              <a:t>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7124833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9173AD2-3AEA-48A6-9041-385C88632953}" type="slidenum">
              <a:rPr lang="en-GB" smtClean="0"/>
              <a:t>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1584612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9173AD2-3AEA-48A6-9041-385C88632953}" type="slidenum">
              <a:rPr lang="en-GB" smtClean="0"/>
              <a:t>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1319383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9173AD2-3AEA-48A6-9041-385C88632953}" type="slidenum">
              <a:rPr lang="en-GB" smtClean="0"/>
              <a:t>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1249284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9173AD2-3AEA-48A6-9041-385C88632953}" type="slidenum">
              <a:rPr lang="en-GB" smtClean="0"/>
              <a:t>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3718062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9173AD2-3AEA-48A6-9041-385C88632953}" type="slidenum">
              <a:rPr lang="en-GB" smtClean="0"/>
              <a:t>9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476892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3CE3D9-F5C3-4B9C-B66B-349F93DD0B18}" type="datetimeFigureOut">
              <a:rPr lang="en-GB" smtClean="0"/>
              <a:t>14/06/2022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AE6C4-64D2-4510-8FEE-260103F6A822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349200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3CE3D9-F5C3-4B9C-B66B-349F93DD0B18}" type="datetimeFigureOut">
              <a:rPr lang="en-GB" smtClean="0"/>
              <a:t>14/06/2022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AE6C4-64D2-4510-8FEE-260103F6A822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676079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3CE3D9-F5C3-4B9C-B66B-349F93DD0B18}" type="datetimeFigureOut">
              <a:rPr lang="en-GB" smtClean="0"/>
              <a:t>14/06/2022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AE6C4-64D2-4510-8FEE-260103F6A822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7465136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981076"/>
            <a:ext cx="10363200" cy="1470025"/>
          </a:xfrm>
        </p:spPr>
        <p:txBody>
          <a:bodyPr>
            <a:noAutofit/>
          </a:bodyPr>
          <a:lstStyle>
            <a:lvl1pPr algn="l">
              <a:defRPr lang="en-GB" sz="5400" b="1" kern="1200" noProof="0" dirty="0" smtClean="0">
                <a:solidFill>
                  <a:srgbClr val="104F75"/>
                </a:solidFill>
                <a:latin typeface="+mj-lt"/>
                <a:ea typeface="+mn-ea"/>
                <a:cs typeface="+mn-cs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1424" y="2924944"/>
            <a:ext cx="8534400" cy="1752600"/>
          </a:xfrm>
        </p:spPr>
        <p:txBody>
          <a:bodyPr>
            <a:noAutofit/>
          </a:bodyPr>
          <a:lstStyle>
            <a:lvl1pPr marL="0" indent="0" algn="l">
              <a:buNone/>
              <a:defRPr sz="2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12" name="Date Placeholder 3"/>
          <p:cNvSpPr>
            <a:spLocks noGrp="1"/>
          </p:cNvSpPr>
          <p:nvPr>
            <p:ph type="dt" sz="half" idx="2"/>
          </p:nvPr>
        </p:nvSpPr>
        <p:spPr>
          <a:xfrm>
            <a:off x="2831637" y="6334126"/>
            <a:ext cx="1632181" cy="36512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024F97EF-8F40-469B-B0DF-F766E7623ED7}" type="datetime1">
              <a:rPr lang="en-GB" smtClean="0"/>
              <a:t>14/06/2022</a:t>
            </a:fld>
            <a:endParaRPr lang="en-GB" dirty="0"/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59830" y="6334126"/>
            <a:ext cx="5952661" cy="365125"/>
          </a:xfrm>
          <a:prstGeom prst="rect">
            <a:avLst/>
          </a:prstGeom>
        </p:spPr>
        <p:txBody>
          <a:bodyPr/>
          <a:lstStyle>
            <a:lvl1pPr>
              <a:defRPr lang="en-GB" sz="1200" kern="120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endParaRPr lang="en-GB" dirty="0"/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93851" y="6334126"/>
            <a:ext cx="685867" cy="36512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5DB98E5A-76C0-453E-B1E0-BC4AB04722D5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8188153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29A13F-1B6C-46B8-BCFD-CD0FE1D6E31D}" type="datetime1">
              <a:rPr lang="en-GB" smtClean="0"/>
              <a:t>14/06/2022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98E5A-76C0-453E-B1E0-BC4AB04722D5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8747843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285" y="333375"/>
            <a:ext cx="10367433" cy="64770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2284" y="1196977"/>
            <a:ext cx="10367433" cy="4679949"/>
          </a:xfrm>
        </p:spPr>
        <p:txBody>
          <a:bodyPr/>
          <a:lstStyle>
            <a:lvl1pPr marL="342900" marR="0" indent="-3429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rgbClr val="1F497D"/>
              </a:buClr>
              <a:buSzTx/>
              <a:buFont typeface="Wingdings" pitchFamily="2" charset="2"/>
              <a:buChar char="§"/>
              <a:tabLst/>
              <a:defRPr/>
            </a:lvl1pPr>
            <a:lvl2pPr marL="742950" marR="0" indent="-28575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rgbClr val="1F497D"/>
              </a:buClr>
              <a:buSzTx/>
              <a:buFont typeface="Wingdings" pitchFamily="2" charset="2"/>
              <a:buChar char="§"/>
              <a:tabLst/>
              <a:defRPr/>
            </a:lvl2pPr>
            <a:lvl3pPr marL="1143000" marR="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rgbClr val="1F497D"/>
              </a:buClr>
              <a:buSzTx/>
              <a:buFont typeface="Wingdings" pitchFamily="2" charset="2"/>
              <a:buChar char="§"/>
              <a:tabLst/>
              <a:defRPr/>
            </a:lvl3pPr>
            <a:lvl4pPr marL="1600200" marR="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rgbClr val="1F497D"/>
              </a:buClr>
              <a:buSzTx/>
              <a:buFont typeface="Wingdings" pitchFamily="2" charset="2"/>
              <a:buChar char="§"/>
              <a:tabLst/>
              <a:defRPr/>
            </a:lvl4pPr>
            <a:lvl5pPr marL="2057400" marR="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rgbClr val="1F497D"/>
              </a:buClr>
              <a:buSzTx/>
              <a:buFont typeface="Wingdings" pitchFamily="2" charset="2"/>
              <a:buChar char="§"/>
              <a:tabLst/>
              <a:defRPr/>
            </a:lvl5pPr>
          </a:lstStyle>
          <a:p>
            <a:pPr marL="342900" marR="0" lvl="0" indent="-3429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rgbClr val="1F497D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Click to edit Master text styles</a:t>
            </a:r>
          </a:p>
          <a:p>
            <a:pPr marL="742950" marR="0" lvl="1" indent="-28575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rgbClr val="1F497D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Second level</a:t>
            </a:r>
          </a:p>
          <a:p>
            <a:pPr marL="1143000" marR="0" lvl="2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rgbClr val="1F497D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Third level</a:t>
            </a:r>
          </a:p>
          <a:p>
            <a:pPr marL="1600200" marR="0" lvl="3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rgbClr val="1F497D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Fourth level</a:t>
            </a:r>
          </a:p>
          <a:p>
            <a:pPr marL="2057400" marR="0" lvl="4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rgbClr val="1F497D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Fifth level</a:t>
            </a:r>
            <a:endParaRPr kumimoji="0" lang="en-GB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2831637" y="6334126"/>
            <a:ext cx="1632181" cy="36512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761F47AF-309E-4B9B-832E-77952D65BE75}" type="datetime1">
              <a:rPr lang="en-GB" smtClean="0"/>
              <a:t>14/06/2022</a:t>
            </a:fld>
            <a:endParaRPr lang="en-GB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59830" y="6334126"/>
            <a:ext cx="5952661" cy="365125"/>
          </a:xfrm>
          <a:prstGeom prst="rect">
            <a:avLst/>
          </a:prstGeom>
        </p:spPr>
        <p:txBody>
          <a:bodyPr/>
          <a:lstStyle>
            <a:lvl1pPr>
              <a:defRPr lang="en-GB" sz="1200" kern="120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endParaRPr lang="en-GB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93851" y="6334126"/>
            <a:ext cx="685867" cy="36512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5DB98E5A-76C0-453E-B1E0-BC4AB04722D5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3892304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5229" y="981076"/>
            <a:ext cx="10367433" cy="1253337"/>
          </a:xfrm>
        </p:spPr>
        <p:txBody>
          <a:bodyPr anchor="t"/>
          <a:lstStyle>
            <a:lvl1pPr algn="l">
              <a:defRPr sz="4000" b="1" cap="none" baseline="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21480" y="2420889"/>
            <a:ext cx="10367433" cy="1500187"/>
          </a:xfrm>
        </p:spPr>
        <p:txBody>
          <a:bodyPr anchor="t" anchorCtr="0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2831637" y="6334126"/>
            <a:ext cx="1632181" cy="36512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E9D25BA1-027F-4206-9EE5-FEC2065B3ECD}" type="datetime1">
              <a:rPr lang="en-GB" smtClean="0"/>
              <a:t>14/06/2022</a:t>
            </a:fld>
            <a:endParaRPr lang="en-GB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59830" y="6334126"/>
            <a:ext cx="5952661" cy="365125"/>
          </a:xfrm>
          <a:prstGeom prst="rect">
            <a:avLst/>
          </a:prstGeom>
        </p:spPr>
        <p:txBody>
          <a:bodyPr/>
          <a:lstStyle>
            <a:lvl1pPr>
              <a:defRPr lang="en-GB" sz="1200" kern="120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endParaRPr lang="en-GB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93851" y="6334126"/>
            <a:ext cx="685867" cy="36512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5DB98E5A-76C0-453E-B1E0-BC4AB04722D5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580794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2283" y="1196975"/>
            <a:ext cx="5082116" cy="4679950"/>
          </a:xfrm>
        </p:spPr>
        <p:txBody>
          <a:bodyPr/>
          <a:lstStyle>
            <a:lvl1pPr marL="342900" marR="0" indent="-3429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rgbClr val="1F497D"/>
              </a:buClr>
              <a:buSzTx/>
              <a:buFont typeface="Wingdings" pitchFamily="2" charset="2"/>
              <a:buChar char="§"/>
              <a:tabLst/>
              <a:defRPr sz="2000"/>
            </a:lvl1pPr>
            <a:lvl2pPr marL="742950" marR="0" indent="-28575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rgbClr val="1F497D"/>
              </a:buClr>
              <a:buSzTx/>
              <a:buFont typeface="Wingdings" pitchFamily="2" charset="2"/>
              <a:buChar char="§"/>
              <a:tabLst/>
              <a:defRPr sz="2000"/>
            </a:lvl2pPr>
            <a:lvl3pPr marL="1143000" marR="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rgbClr val="1F497D"/>
              </a:buClr>
              <a:buSzTx/>
              <a:buFont typeface="Wingdings" pitchFamily="2" charset="2"/>
              <a:buChar char="§"/>
              <a:tabLst/>
              <a:defRPr sz="2000"/>
            </a:lvl3pPr>
            <a:lvl4pPr marL="1600200" marR="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rgbClr val="1F497D"/>
              </a:buClr>
              <a:buSzTx/>
              <a:buFont typeface="Wingdings" pitchFamily="2" charset="2"/>
              <a:buChar char="§"/>
              <a:tabLst/>
              <a:defRPr sz="1600"/>
            </a:lvl4pPr>
            <a:lvl5pPr marL="2057400" marR="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rgbClr val="1F497D"/>
              </a:buClr>
              <a:buSzTx/>
              <a:buFont typeface="Wingdings" pitchFamily="2" charset="2"/>
              <a:buChar char="§"/>
              <a:tabLst/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marL="342900" marR="0" lvl="0" indent="-3429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rgbClr val="1F497D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Click to edit Master text styles</a:t>
            </a:r>
          </a:p>
          <a:p>
            <a:pPr marL="742950" marR="0" lvl="1" indent="-28575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rgbClr val="1F497D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Second level</a:t>
            </a:r>
          </a:p>
          <a:p>
            <a:pPr marL="1143000" marR="0" lvl="2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rgbClr val="1F497D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Third level</a:t>
            </a:r>
          </a:p>
          <a:p>
            <a:pPr marL="1600200" marR="0" lvl="3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rgbClr val="1F497D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Fourth level</a:t>
            </a:r>
          </a:p>
          <a:p>
            <a:pPr marL="2057400" marR="0" lvl="4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rgbClr val="1F497D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Fifth level</a:t>
            </a:r>
            <a:endParaRPr kumimoji="0" lang="en-GB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196975"/>
            <a:ext cx="5082117" cy="4679950"/>
          </a:xfrm>
        </p:spPr>
        <p:txBody>
          <a:bodyPr/>
          <a:lstStyle>
            <a:lvl1pPr marL="342900" marR="0" indent="-3429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rgbClr val="1F497D"/>
              </a:buClr>
              <a:buSzTx/>
              <a:buFont typeface="Wingdings" pitchFamily="2" charset="2"/>
              <a:buChar char="§"/>
              <a:tabLst/>
              <a:defRPr sz="2000"/>
            </a:lvl1pPr>
            <a:lvl2pPr marL="742950" marR="0" indent="-28575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rgbClr val="1F497D"/>
              </a:buClr>
              <a:buSzTx/>
              <a:buFont typeface="Wingdings" pitchFamily="2" charset="2"/>
              <a:buChar char="§"/>
              <a:tabLst/>
              <a:defRPr sz="2000"/>
            </a:lvl2pPr>
            <a:lvl3pPr marL="1143000" marR="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rgbClr val="1F497D"/>
              </a:buClr>
              <a:buSzTx/>
              <a:buFont typeface="Wingdings" pitchFamily="2" charset="2"/>
              <a:buChar char="§"/>
              <a:tabLst/>
              <a:defRPr sz="2000"/>
            </a:lvl3pPr>
            <a:lvl4pPr marL="1600200" marR="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rgbClr val="1F497D"/>
              </a:buClr>
              <a:buSzTx/>
              <a:buFont typeface="Wingdings" pitchFamily="2" charset="2"/>
              <a:buChar char="§"/>
              <a:tabLst/>
              <a:defRPr sz="1600"/>
            </a:lvl4pPr>
            <a:lvl5pPr marL="2057400" marR="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rgbClr val="1F497D"/>
              </a:buClr>
              <a:buSzTx/>
              <a:buFont typeface="Wingdings" pitchFamily="2" charset="2"/>
              <a:buChar char="§"/>
              <a:tabLst/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marL="342900" marR="0" lvl="0" indent="-3429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rgbClr val="1F497D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Click to edit Master text styles</a:t>
            </a:r>
          </a:p>
          <a:p>
            <a:pPr marL="742950" marR="0" lvl="1" indent="-28575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rgbClr val="1F497D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Second level</a:t>
            </a:r>
          </a:p>
          <a:p>
            <a:pPr marL="1143000" marR="0" lvl="2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rgbClr val="1F497D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Third level</a:t>
            </a:r>
          </a:p>
          <a:p>
            <a:pPr marL="1600200" marR="0" lvl="3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rgbClr val="1F497D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Fourth level</a:t>
            </a:r>
          </a:p>
          <a:p>
            <a:pPr marL="2057400" marR="0" lvl="4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rgbClr val="1F497D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Fifth level</a:t>
            </a:r>
            <a:endParaRPr kumimoji="0" lang="en-GB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>
          <a:xfrm>
            <a:off x="2831637" y="6334126"/>
            <a:ext cx="1632181" cy="36512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59CC6AB0-54E9-494A-808D-50EB2B390EF7}" type="datetime1">
              <a:rPr lang="en-GB" smtClean="0"/>
              <a:t>14/06/2022</a:t>
            </a:fld>
            <a:endParaRPr lang="en-GB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59830" y="6334126"/>
            <a:ext cx="5952661" cy="365125"/>
          </a:xfrm>
          <a:prstGeom prst="rect">
            <a:avLst/>
          </a:prstGeom>
        </p:spPr>
        <p:txBody>
          <a:bodyPr/>
          <a:lstStyle>
            <a:lvl1pPr>
              <a:defRPr lang="en-GB" sz="1200" kern="120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endParaRPr lang="en-GB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93851" y="6334126"/>
            <a:ext cx="685867" cy="36512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5DB98E5A-76C0-453E-B1E0-BC4AB04722D5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7859157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Emphasis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2285" y="1196975"/>
            <a:ext cx="5082116" cy="4679950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rgbClr val="1F497D"/>
              </a:buClr>
              <a:buSzTx/>
              <a:buFontTx/>
              <a:buNone/>
              <a:tabLst/>
              <a:defRPr sz="2000"/>
            </a:lvl1pPr>
            <a:lvl2pPr marL="742950" marR="0" indent="-28575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rgbClr val="1F497D"/>
              </a:buClr>
              <a:buSzTx/>
              <a:buFont typeface="Wingdings" pitchFamily="2" charset="2"/>
              <a:buChar char="§"/>
              <a:tabLst/>
              <a:defRPr sz="2000"/>
            </a:lvl2pPr>
            <a:lvl3pPr marL="1143000" marR="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rgbClr val="1F497D"/>
              </a:buClr>
              <a:buSzTx/>
              <a:buFont typeface="Wingdings" pitchFamily="2" charset="2"/>
              <a:buChar char="§"/>
              <a:tabLst/>
              <a:defRPr sz="2000"/>
            </a:lvl3pPr>
            <a:lvl4pPr marL="1600200" marR="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rgbClr val="1F497D"/>
              </a:buClr>
              <a:buSzTx/>
              <a:buFont typeface="Wingdings" pitchFamily="2" charset="2"/>
              <a:buChar char="§"/>
              <a:tabLst/>
              <a:defRPr sz="1600"/>
            </a:lvl4pPr>
            <a:lvl5pPr marL="2057400" marR="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rgbClr val="1F497D"/>
              </a:buClr>
              <a:buSzTx/>
              <a:buFont typeface="Wingdings" pitchFamily="2" charset="2"/>
              <a:buChar char="§"/>
              <a:tabLst/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marL="342900" marR="0" lvl="0" indent="-3429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rgbClr val="1F497D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Click to edit Master text styles</a:t>
            </a:r>
          </a:p>
          <a:p>
            <a:pPr marL="742950" marR="0" lvl="1" indent="-28575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rgbClr val="1F497D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Second level</a:t>
            </a:r>
          </a:p>
          <a:p>
            <a:pPr marL="1143000" marR="0" lvl="2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rgbClr val="1F497D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Third level</a:t>
            </a:r>
          </a:p>
          <a:p>
            <a:pPr marL="1600200" marR="0" lvl="3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rgbClr val="1F497D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Fourth level</a:t>
            </a:r>
          </a:p>
          <a:p>
            <a:pPr marL="2057400" marR="0" lvl="4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rgbClr val="1F497D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Fifth level</a:t>
            </a:r>
            <a:endParaRPr kumimoji="0" lang="en-GB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2" y="1339474"/>
            <a:ext cx="5082117" cy="427746"/>
          </a:xfrm>
          <a:solidFill>
            <a:srgbClr val="C6E0E4"/>
          </a:solidFill>
          <a:ln>
            <a:solidFill>
              <a:schemeClr val="tx2"/>
            </a:solidFill>
          </a:ln>
        </p:spPr>
        <p:txBody>
          <a:bodyPr vert="horz" lIns="108000" tIns="45720" rIns="91440" bIns="45720" rtlCol="0">
            <a:spAutoFit/>
          </a:bodyPr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rgbClr val="1F497D"/>
              </a:buClr>
              <a:buSzTx/>
              <a:buFontTx/>
              <a:buNone/>
              <a:tabLst/>
              <a:defRPr lang="en-US" dirty="0" smtClean="0"/>
            </a:lvl1pPr>
            <a:lvl2pPr marL="742950" marR="0" indent="-28575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rgbClr val="1F497D"/>
              </a:buClr>
              <a:buSzTx/>
              <a:buFont typeface="Wingdings" pitchFamily="2" charset="2"/>
              <a:buChar char="§"/>
              <a:tabLst/>
              <a:defRPr/>
            </a:lvl2pPr>
            <a:lvl3pPr marL="1143000" marR="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rgbClr val="1F497D"/>
              </a:buClr>
              <a:buSzTx/>
              <a:buFont typeface="Wingdings" pitchFamily="2" charset="2"/>
              <a:buChar char="§"/>
              <a:tabLst/>
              <a:defRPr/>
            </a:lvl3pPr>
            <a:lvl4pPr marL="1600200" marR="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rgbClr val="1F497D"/>
              </a:buClr>
              <a:buSzTx/>
              <a:buFont typeface="Wingdings" pitchFamily="2" charset="2"/>
              <a:buChar char="§"/>
              <a:tabLst/>
              <a:defRPr/>
            </a:lvl4pPr>
            <a:lvl5pPr marL="2057400" marR="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rgbClr val="1F497D"/>
              </a:buClr>
              <a:buSzTx/>
              <a:buFont typeface="Wingdings" pitchFamily="2" charset="2"/>
              <a:buChar char="§"/>
              <a:tabLst/>
              <a:defRPr/>
            </a:lvl5pPr>
          </a:lstStyle>
          <a:p>
            <a:pPr marL="342900" marR="0" lvl="0" indent="-3429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rgbClr val="1F497D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Click to edit Master text styles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>
          <a:xfrm>
            <a:off x="2831637" y="6334126"/>
            <a:ext cx="1632181" cy="36512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57B10F34-E7FA-4F8B-A188-B6D0C8BCE505}" type="datetime1">
              <a:rPr lang="en-GB" smtClean="0"/>
              <a:t>14/06/2022</a:t>
            </a:fld>
            <a:endParaRPr lang="en-GB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59830" y="6334126"/>
            <a:ext cx="5952661" cy="365125"/>
          </a:xfrm>
          <a:prstGeom prst="rect">
            <a:avLst/>
          </a:prstGeom>
        </p:spPr>
        <p:txBody>
          <a:bodyPr/>
          <a:lstStyle>
            <a:lvl1pPr>
              <a:defRPr lang="en-GB" sz="1200" kern="120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endParaRPr lang="en-GB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93851" y="6334126"/>
            <a:ext cx="685867" cy="36512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5DB98E5A-76C0-453E-B1E0-BC4AB04722D5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678820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2285" y="1196976"/>
            <a:ext cx="5084233" cy="648097"/>
          </a:xfrm>
          <a:solidFill>
            <a:srgbClr val="C6E0E4"/>
          </a:solidFill>
          <a:ln>
            <a:solidFill>
              <a:schemeClr val="tx2"/>
            </a:solidFill>
          </a:ln>
        </p:spPr>
        <p:txBody>
          <a:bodyPr vert="horz" lIns="91440" tIns="45720" rIns="91440" bIns="45720" rtlCol="0">
            <a:noAutofit/>
          </a:bodyPr>
          <a:lstStyle>
            <a:lvl1pPr>
              <a:defRPr lang="en-US" dirty="0" smtClean="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12285" y="1845073"/>
            <a:ext cx="5084233" cy="4031853"/>
          </a:xfrm>
          <a:ln>
            <a:solidFill>
              <a:schemeClr val="tx2"/>
            </a:solidFill>
          </a:ln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196976"/>
            <a:ext cx="5086351" cy="648097"/>
          </a:xfrm>
          <a:solidFill>
            <a:srgbClr val="C6E0E4"/>
          </a:solidFill>
          <a:ln>
            <a:solidFill>
              <a:schemeClr val="tx2"/>
            </a:solidFill>
          </a:ln>
        </p:spPr>
        <p:txBody>
          <a:bodyPr vert="horz" lIns="91440" tIns="45720" rIns="91440" bIns="45720" rtlCol="0">
            <a:noAutofit/>
          </a:bodyPr>
          <a:lstStyle>
            <a:lvl1pPr>
              <a:defRPr lang="en-US" dirty="0" smtClean="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1845073"/>
            <a:ext cx="5086351" cy="4031853"/>
          </a:xfrm>
          <a:ln>
            <a:solidFill>
              <a:schemeClr val="tx2"/>
            </a:solidFill>
          </a:ln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>
          <a:xfrm>
            <a:off x="2831637" y="6334126"/>
            <a:ext cx="1632181" cy="36512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466B6ED0-A3B1-4890-8CFE-F28AED4C0D69}" type="datetime1">
              <a:rPr lang="en-GB" smtClean="0"/>
              <a:t>14/06/2022</a:t>
            </a:fld>
            <a:endParaRPr lang="en-GB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59830" y="6334126"/>
            <a:ext cx="5952661" cy="365125"/>
          </a:xfrm>
          <a:prstGeom prst="rect">
            <a:avLst/>
          </a:prstGeom>
        </p:spPr>
        <p:txBody>
          <a:bodyPr/>
          <a:lstStyle>
            <a:lvl1pPr>
              <a:defRPr lang="en-GB" sz="1200" kern="120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endParaRPr lang="en-GB" dirty="0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93851" y="6334126"/>
            <a:ext cx="685867" cy="36512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5DB98E5A-76C0-453E-B1E0-BC4AB04722D5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2885744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 with Bor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2283" y="1196975"/>
            <a:ext cx="5082116" cy="4752976"/>
          </a:xfrm>
        </p:spPr>
        <p:txBody>
          <a:bodyPr/>
          <a:lstStyle>
            <a:lvl1pPr marL="342900" marR="0" indent="-3429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rgbClr val="1F497D"/>
              </a:buClr>
              <a:buSzTx/>
              <a:buFont typeface="Wingdings" pitchFamily="2" charset="2"/>
              <a:buChar char="§"/>
              <a:tabLst/>
              <a:defRPr sz="2000"/>
            </a:lvl1pPr>
            <a:lvl2pPr marL="742950" marR="0" indent="-28575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rgbClr val="1F497D"/>
              </a:buClr>
              <a:buSzTx/>
              <a:buFont typeface="Wingdings" pitchFamily="2" charset="2"/>
              <a:buChar char="§"/>
              <a:tabLst/>
              <a:defRPr sz="2000"/>
            </a:lvl2pPr>
            <a:lvl3pPr marL="1143000" marR="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rgbClr val="1F497D"/>
              </a:buClr>
              <a:buSzTx/>
              <a:buFont typeface="Wingdings" pitchFamily="2" charset="2"/>
              <a:buChar char="§"/>
              <a:tabLst/>
              <a:defRPr sz="2000"/>
            </a:lvl3pPr>
            <a:lvl4pPr marL="1600200" marR="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rgbClr val="1F497D"/>
              </a:buClr>
              <a:buSzTx/>
              <a:buFont typeface="Wingdings" pitchFamily="2" charset="2"/>
              <a:buChar char="§"/>
              <a:tabLst/>
              <a:defRPr sz="1600"/>
            </a:lvl4pPr>
            <a:lvl5pPr marL="2057400" marR="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rgbClr val="1F497D"/>
              </a:buClr>
              <a:buSzTx/>
              <a:buFont typeface="Wingdings" pitchFamily="2" charset="2"/>
              <a:buChar char="§"/>
              <a:tabLst/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marL="342900" marR="0" lvl="0" indent="-3429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rgbClr val="1F497D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Click to edit Master text styles</a:t>
            </a:r>
          </a:p>
          <a:p>
            <a:pPr marL="742950" marR="0" lvl="1" indent="-28575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rgbClr val="1F497D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Second level</a:t>
            </a:r>
          </a:p>
          <a:p>
            <a:pPr marL="1143000" marR="0" lvl="2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rgbClr val="1F497D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Third level</a:t>
            </a:r>
          </a:p>
          <a:p>
            <a:pPr marL="1600200" marR="0" lvl="3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rgbClr val="1F497D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Fourth level</a:t>
            </a:r>
          </a:p>
          <a:p>
            <a:pPr marL="2057400" marR="0" lvl="4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rgbClr val="1F497D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Fifth level</a:t>
            </a:r>
            <a:endParaRPr kumimoji="0" lang="en-GB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196975"/>
            <a:ext cx="5082117" cy="4752976"/>
          </a:xfrm>
          <a:ln>
            <a:solidFill>
              <a:schemeClr val="tx2"/>
            </a:solidFill>
          </a:ln>
        </p:spPr>
        <p:txBody>
          <a:bodyPr/>
          <a:lstStyle>
            <a:lvl1pPr marL="342900" marR="0" indent="-3429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rgbClr val="1F497D"/>
              </a:buClr>
              <a:buSzTx/>
              <a:buFont typeface="Wingdings" pitchFamily="2" charset="2"/>
              <a:buChar char="§"/>
              <a:tabLst/>
              <a:defRPr sz="2000"/>
            </a:lvl1pPr>
            <a:lvl2pPr marL="742950" marR="0" indent="-28575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rgbClr val="1F497D"/>
              </a:buClr>
              <a:buSzTx/>
              <a:buFont typeface="Wingdings" pitchFamily="2" charset="2"/>
              <a:buChar char="§"/>
              <a:tabLst/>
              <a:defRPr sz="2000"/>
            </a:lvl2pPr>
            <a:lvl3pPr marL="1143000" marR="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rgbClr val="1F497D"/>
              </a:buClr>
              <a:buSzTx/>
              <a:buFont typeface="Wingdings" pitchFamily="2" charset="2"/>
              <a:buChar char="§"/>
              <a:tabLst/>
              <a:defRPr sz="2000"/>
            </a:lvl3pPr>
            <a:lvl4pPr marL="1600200" marR="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rgbClr val="1F497D"/>
              </a:buClr>
              <a:buSzTx/>
              <a:buFont typeface="Wingdings" pitchFamily="2" charset="2"/>
              <a:buChar char="§"/>
              <a:tabLst/>
              <a:defRPr sz="1600"/>
            </a:lvl4pPr>
            <a:lvl5pPr marL="2057400" marR="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rgbClr val="1F497D"/>
              </a:buClr>
              <a:buSzTx/>
              <a:buFont typeface="Wingdings" pitchFamily="2" charset="2"/>
              <a:buChar char="§"/>
              <a:tabLst/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marL="342900" marR="0" lvl="0" indent="-3429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rgbClr val="1F497D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Click to edit Master text styles</a:t>
            </a:r>
          </a:p>
          <a:p>
            <a:pPr marL="742950" marR="0" lvl="1" indent="-28575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rgbClr val="1F497D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Second level</a:t>
            </a:r>
          </a:p>
          <a:p>
            <a:pPr marL="1143000" marR="0" lvl="2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rgbClr val="1F497D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Third level</a:t>
            </a:r>
          </a:p>
          <a:p>
            <a:pPr marL="1600200" marR="0" lvl="3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rgbClr val="1F497D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Fourth level</a:t>
            </a:r>
          </a:p>
          <a:p>
            <a:pPr marL="2057400" marR="0" lvl="4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rgbClr val="1F497D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Fifth level</a:t>
            </a:r>
            <a:endParaRPr kumimoji="0" lang="en-GB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>
          <a:xfrm>
            <a:off x="2831637" y="6334126"/>
            <a:ext cx="1632181" cy="36512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0FB08671-0956-4F9A-A7C8-0434D5E2BD44}" type="datetime1">
              <a:rPr lang="en-GB" smtClean="0"/>
              <a:t>14/06/2022</a:t>
            </a:fld>
            <a:endParaRPr lang="en-GB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59830" y="6334126"/>
            <a:ext cx="5952661" cy="365125"/>
          </a:xfrm>
          <a:prstGeom prst="rect">
            <a:avLst/>
          </a:prstGeom>
        </p:spPr>
        <p:txBody>
          <a:bodyPr/>
          <a:lstStyle>
            <a:lvl1pPr>
              <a:defRPr lang="en-GB" sz="1200" kern="120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endParaRPr lang="en-GB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93851" y="6334126"/>
            <a:ext cx="685867" cy="36512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5DB98E5A-76C0-453E-B1E0-BC4AB04722D5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975888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3CE3D9-F5C3-4B9C-B66B-349F93DD0B18}" type="datetimeFigureOut">
              <a:rPr lang="en-GB" smtClean="0"/>
              <a:t>14/06/2022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AE6C4-64D2-4510-8FEE-260103F6A822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3114453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2"/>
          </p:nvPr>
        </p:nvSpPr>
        <p:spPr>
          <a:xfrm>
            <a:off x="2831637" y="6334126"/>
            <a:ext cx="1632181" cy="36512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C7F94E3-05F2-4528-82FF-1B3957F06661}" type="datetime1">
              <a:rPr lang="en-GB" smtClean="0"/>
              <a:t>14/06/2022</a:t>
            </a:fld>
            <a:endParaRPr lang="en-GB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59830" y="6334126"/>
            <a:ext cx="5952661" cy="365125"/>
          </a:xfrm>
          <a:prstGeom prst="rect">
            <a:avLst/>
          </a:prstGeom>
        </p:spPr>
        <p:txBody>
          <a:bodyPr/>
          <a:lstStyle>
            <a:lvl1pPr>
              <a:defRPr lang="en-GB" sz="1200" kern="120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endParaRPr lang="en-GB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93851" y="6334126"/>
            <a:ext cx="685867" cy="36512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5DB98E5A-76C0-453E-B1E0-BC4AB04722D5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7218855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3"/>
          <p:cNvSpPr>
            <a:spLocks noGrp="1"/>
          </p:cNvSpPr>
          <p:nvPr>
            <p:ph type="dt" sz="half" idx="2"/>
          </p:nvPr>
        </p:nvSpPr>
        <p:spPr>
          <a:xfrm>
            <a:off x="2831637" y="6334126"/>
            <a:ext cx="1632181" cy="36512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2186C07E-1F49-446D-BE53-8D4EF25E27F0}" type="datetime1">
              <a:rPr lang="en-GB" smtClean="0"/>
              <a:t>14/06/2022</a:t>
            </a:fld>
            <a:endParaRPr lang="en-GB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59830" y="6334126"/>
            <a:ext cx="5952661" cy="365125"/>
          </a:xfrm>
          <a:prstGeom prst="rect">
            <a:avLst/>
          </a:prstGeom>
        </p:spPr>
        <p:txBody>
          <a:bodyPr/>
          <a:lstStyle>
            <a:lvl1pPr>
              <a:defRPr lang="en-GB" sz="1200" kern="120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endParaRPr lang="en-GB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93851" y="6334126"/>
            <a:ext cx="685867" cy="36512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5DB98E5A-76C0-453E-B1E0-BC4AB04722D5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912757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284" y="335920"/>
            <a:ext cx="10367433" cy="645155"/>
          </a:xfrm>
        </p:spPr>
        <p:txBody>
          <a:bodyPr vert="horz" lIns="91440" tIns="45720" rIns="91440" bIns="45720" rtlCol="0" anchor="ctr">
            <a:noAutofit/>
          </a:bodyPr>
          <a:lstStyle>
            <a:lvl1pPr>
              <a:defRPr lang="en-GB" dirty="0"/>
            </a:lvl1pPr>
          </a:lstStyle>
          <a:p>
            <a:pPr lvl="0"/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496361" y="1187203"/>
            <a:ext cx="7008779" cy="4112369"/>
          </a:xfrm>
          <a:ln>
            <a:solidFill>
              <a:schemeClr val="tx2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51584" y="5445572"/>
            <a:ext cx="7315200" cy="35969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>
          <a:xfrm>
            <a:off x="2831637" y="6334126"/>
            <a:ext cx="1632181" cy="36512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3F9B3879-BF5B-4FFC-AE29-33A401524132}" type="datetime1">
              <a:rPr lang="en-GB" smtClean="0"/>
              <a:t>14/06/2022</a:t>
            </a:fld>
            <a:endParaRPr lang="en-GB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59830" y="6334126"/>
            <a:ext cx="5952661" cy="365125"/>
          </a:xfrm>
          <a:prstGeom prst="rect">
            <a:avLst/>
          </a:prstGeom>
        </p:spPr>
        <p:txBody>
          <a:bodyPr/>
          <a:lstStyle>
            <a:lvl1pPr>
              <a:defRPr lang="en-GB" sz="1200" kern="120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endParaRPr lang="en-GB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93851" y="6334126"/>
            <a:ext cx="685867" cy="36512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5DB98E5A-76C0-453E-B1E0-BC4AB04722D5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121531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3CE3D9-F5C3-4B9C-B66B-349F93DD0B18}" type="datetimeFigureOut">
              <a:rPr lang="en-GB" smtClean="0"/>
              <a:t>14/06/2022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AE6C4-64D2-4510-8FEE-260103F6A822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103675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3CE3D9-F5C3-4B9C-B66B-349F93DD0B18}" type="datetimeFigureOut">
              <a:rPr lang="en-GB" smtClean="0"/>
              <a:t>14/06/2022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AE6C4-64D2-4510-8FEE-260103F6A822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864985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3CE3D9-F5C3-4B9C-B66B-349F93DD0B18}" type="datetimeFigureOut">
              <a:rPr lang="en-GB" smtClean="0"/>
              <a:t>14/06/2022</a:t>
            </a:fld>
            <a:endParaRPr lang="en-GB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AE6C4-64D2-4510-8FEE-260103F6A822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422544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3CE3D9-F5C3-4B9C-B66B-349F93DD0B18}" type="datetimeFigureOut">
              <a:rPr lang="en-GB" smtClean="0"/>
              <a:t>14/06/2022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AE6C4-64D2-4510-8FEE-260103F6A822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401410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3CE3D9-F5C3-4B9C-B66B-349F93DD0B18}" type="datetimeFigureOut">
              <a:rPr lang="en-GB" smtClean="0"/>
              <a:t>14/06/2022</a:t>
            </a:fld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AE6C4-64D2-4510-8FEE-260103F6A822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134787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3CE3D9-F5C3-4B9C-B66B-349F93DD0B18}" type="datetimeFigureOut">
              <a:rPr lang="en-GB" smtClean="0"/>
              <a:t>14/06/2022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AE6C4-64D2-4510-8FEE-260103F6A822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376028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3CE3D9-F5C3-4B9C-B66B-349F93DD0B18}" type="datetimeFigureOut">
              <a:rPr lang="en-GB" smtClean="0"/>
              <a:t>14/06/2022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AE6C4-64D2-4510-8FEE-260103F6A822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281574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3CE3D9-F5C3-4B9C-B66B-349F93DD0B18}" type="datetimeFigureOut">
              <a:rPr lang="en-GB" smtClean="0"/>
              <a:t>14/06/2022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CAE6C4-64D2-4510-8FEE-260103F6A822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666330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2285" y="332657"/>
            <a:ext cx="10367433" cy="64841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2284" y="1196977"/>
            <a:ext cx="10367433" cy="467994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2831637" y="6334126"/>
            <a:ext cx="1632181" cy="36512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1E2692CA-8944-4992-A933-B4D0ED5F5CD4}" type="datetime1">
              <a:rPr lang="en-GB" smtClean="0"/>
              <a:t>14/06/2022</a:t>
            </a:fld>
            <a:endParaRPr lang="en-GB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59830" y="6334126"/>
            <a:ext cx="5952661" cy="365125"/>
          </a:xfrm>
          <a:prstGeom prst="rect">
            <a:avLst/>
          </a:prstGeom>
        </p:spPr>
        <p:txBody>
          <a:bodyPr/>
          <a:lstStyle>
            <a:lvl1pPr>
              <a:defRPr lang="en-GB" sz="1200" kern="120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endParaRPr lang="en-GB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93851" y="6334126"/>
            <a:ext cx="685867" cy="36512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5DB98E5A-76C0-453E-B1E0-BC4AB04722D5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10" name="Picture 9" descr="Department for Education" title="Logo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2284" y="5937814"/>
            <a:ext cx="1728259" cy="7614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205934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lang="en-GB" sz="3200" b="1" kern="1200" dirty="0">
          <a:solidFill>
            <a:srgbClr val="104F75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lnSpc>
          <a:spcPct val="120000"/>
        </a:lnSpc>
        <a:spcBef>
          <a:spcPts val="0"/>
        </a:spcBef>
        <a:spcAft>
          <a:spcPts val="600"/>
        </a:spcAft>
        <a:buClr>
          <a:schemeClr val="tx2"/>
        </a:buClr>
        <a:buFont typeface="Wingdings" pitchFamily="2" charset="2"/>
        <a:buChar char="§"/>
        <a:defRPr sz="20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lnSpc>
          <a:spcPct val="120000"/>
        </a:lnSpc>
        <a:spcBef>
          <a:spcPts val="0"/>
        </a:spcBef>
        <a:spcAft>
          <a:spcPts val="600"/>
        </a:spcAft>
        <a:buClr>
          <a:schemeClr val="tx2"/>
        </a:buClr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0"/>
        </a:spcBef>
        <a:spcAft>
          <a:spcPts val="600"/>
        </a:spcAft>
        <a:buClr>
          <a:schemeClr val="tx2"/>
        </a:buClr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0"/>
        </a:spcBef>
        <a:spcAft>
          <a:spcPts val="600"/>
        </a:spcAft>
        <a:buClr>
          <a:schemeClr val="tx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0"/>
        </a:spcBef>
        <a:spcAft>
          <a:spcPts val="600"/>
        </a:spcAft>
        <a:buClr>
          <a:schemeClr val="tx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v.uk/government/consultations/send-review-right-support-right-place-right-time" TargetMode="Externa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6951E7-6586-4E37-88DF-FF3E18F9AE9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35980" y="602167"/>
            <a:ext cx="10638264" cy="807532"/>
          </a:xfrm>
        </p:spPr>
        <p:txBody>
          <a:bodyPr>
            <a:noAutofit/>
          </a:bodyPr>
          <a:lstStyle/>
          <a:p>
            <a:r>
              <a:rPr lang="en-GB" sz="4000" b="1" dirty="0">
                <a:latin typeface="Franklin Gothic Book" panose="020B0503020102020204" pitchFamily="34" charset="0"/>
              </a:rPr>
              <a:t>Plymouth Parent Carer Voice SEND Conference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814B8F4-9CCB-47E8-A3F3-AA7E4B98A7DA}"/>
              </a:ext>
            </a:extLst>
          </p:cNvPr>
          <p:cNvSpPr txBox="1"/>
          <p:nvPr/>
        </p:nvSpPr>
        <p:spPr>
          <a:xfrm>
            <a:off x="1025912" y="5448300"/>
            <a:ext cx="94515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2000" dirty="0">
                <a:latin typeface="Franklin Gothic Book" panose="020B0503020102020204" pitchFamily="34" charset="0"/>
              </a:rPr>
              <a:t>Keith Thompson, Regional Professional SEND Adviser – 15</a:t>
            </a:r>
            <a:r>
              <a:rPr lang="en-GB" sz="2000" baseline="30000" dirty="0">
                <a:latin typeface="Franklin Gothic Book" panose="020B0503020102020204" pitchFamily="34" charset="0"/>
              </a:rPr>
              <a:t>th</a:t>
            </a:r>
            <a:r>
              <a:rPr lang="en-GB" sz="2000" dirty="0">
                <a:latin typeface="Franklin Gothic Book" panose="020B0503020102020204" pitchFamily="34" charset="0"/>
              </a:rPr>
              <a:t> June 2022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97567AF-0C84-4576-2662-E42656FE24F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32664" y="1785985"/>
            <a:ext cx="8126672" cy="32860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68019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9AFA23-0ECA-4FCE-BBE5-3B6ED5A063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36108" y="405035"/>
            <a:ext cx="9288175" cy="647701"/>
          </a:xfrm>
        </p:spPr>
        <p:txBody>
          <a:bodyPr>
            <a:normAutofit fontScale="90000"/>
          </a:bodyPr>
          <a:lstStyle/>
          <a:p>
            <a:r>
              <a:rPr lang="en-GB" sz="3300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Key proposals (II) – SEN and AP Green Paper</a:t>
            </a:r>
            <a:br>
              <a:rPr lang="en-GB" sz="33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E11E85-CD8A-4C1E-92C0-71F7430DF9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2283" y="1052736"/>
            <a:ext cx="10494470" cy="5471890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spcAft>
                <a:spcPts val="900"/>
              </a:spcAft>
              <a:buNone/>
            </a:pPr>
            <a:r>
              <a:rPr lang="en-GB" sz="2200" b="0" dirty="0">
                <a:latin typeface="Franklin Gothic Book" panose="020B0503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Establish</a:t>
            </a:r>
            <a:r>
              <a:rPr lang="en-GB" sz="2200" b="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new </a:t>
            </a:r>
            <a:r>
              <a:rPr lang="en-GB" sz="22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local SEND partnerships</a:t>
            </a:r>
            <a:r>
              <a:rPr lang="en-GB" sz="2200" b="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bringing together education, health and care partners with local government to produce </a:t>
            </a:r>
            <a:r>
              <a:rPr lang="en-GB" sz="22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 local inclusion plan </a:t>
            </a:r>
            <a:r>
              <a:rPr lang="en-GB" sz="2200" b="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setting out how each local area will meet the national standards for provision, processes and systems</a:t>
            </a:r>
          </a:p>
          <a:p>
            <a:pPr marL="0" indent="0">
              <a:spcAft>
                <a:spcPts val="900"/>
              </a:spcAft>
              <a:buNone/>
            </a:pPr>
            <a:endParaRPr lang="en-GB" sz="1800" b="0" dirty="0"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spcAft>
                <a:spcPts val="900"/>
              </a:spcAft>
              <a:buNone/>
            </a:pPr>
            <a:endParaRPr lang="en-GB" sz="1800" b="0" dirty="0"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2ED7CB1-61E2-468B-947B-D986F86F09C9}"/>
              </a:ext>
            </a:extLst>
          </p:cNvPr>
          <p:cNvSpPr/>
          <p:nvPr/>
        </p:nvSpPr>
        <p:spPr>
          <a:xfrm>
            <a:off x="1285875" y="2930462"/>
            <a:ext cx="9725026" cy="14700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914400"/>
            <a:r>
              <a:rPr lang="en-GB" sz="2400" dirty="0">
                <a:solidFill>
                  <a:prstClr val="white"/>
                </a:solidFill>
                <a:latin typeface="Franklin Gothic Book" panose="020B0503020102020204" pitchFamily="34" charset="0"/>
              </a:rPr>
              <a:t>How should we develop the proposal for new local SEND partnerships to oversee the effective development of local inclusion plans whilst avoiding placing unnecessary burdens or duplicating current partnerships?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BFB806F-6CEF-4161-9A18-B5A9E6FDE4E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defTabSz="914400"/>
            <a:endParaRPr lang="en-GB" dirty="0">
              <a:solidFill>
                <a:prstClr val="black">
                  <a:lumMod val="50000"/>
                  <a:lumOff val="50000"/>
                </a:prst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59070156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26EA67-AF2D-482C-984E-C2F714818A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36110" y="553686"/>
            <a:ext cx="10367433" cy="647701"/>
          </a:xfrm>
        </p:spPr>
        <p:txBody>
          <a:bodyPr/>
          <a:lstStyle/>
          <a:p>
            <a:r>
              <a:rPr lang="en-GB" sz="3000" dirty="0">
                <a:solidFill>
                  <a:schemeClr val="tx1"/>
                </a:solidFill>
                <a:latin typeface="Franklin Gothic Book" panose="020B0503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Key proposals (III)</a:t>
            </a:r>
            <a:endParaRPr lang="en-GB" sz="3000" dirty="0">
              <a:solidFill>
                <a:schemeClr val="tx1"/>
              </a:solidFill>
              <a:latin typeface="Franklin Gothic Book" panose="020B05030201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573123-6A65-43E8-9CE4-FCF566D23B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2282" y="1596324"/>
            <a:ext cx="9576206" cy="4785003"/>
          </a:xfrm>
        </p:spPr>
        <p:txBody>
          <a:bodyPr/>
          <a:lstStyle/>
          <a:p>
            <a:r>
              <a:rPr lang="en-GB" sz="2400" b="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Mandating the use of </a:t>
            </a:r>
            <a:r>
              <a:rPr lang="en-GB" sz="24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local multi-agency panels </a:t>
            </a:r>
            <a:r>
              <a:rPr lang="en-GB" sz="2400" b="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 the EHC needs assessment process</a:t>
            </a:r>
          </a:p>
          <a:p>
            <a:r>
              <a:rPr lang="en-GB" sz="24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Standardising EHCPs </a:t>
            </a:r>
            <a:r>
              <a:rPr lang="en-GB" sz="2400" b="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to ensure consistent access to specialist provision </a:t>
            </a:r>
          </a:p>
          <a:p>
            <a:r>
              <a:rPr lang="en-GB" sz="24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Digitising EHCPs </a:t>
            </a:r>
            <a:r>
              <a:rPr lang="en-GB" sz="2400" b="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to reduce bureaucracy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4" name="Content Placeholder 6">
            <a:extLst>
              <a:ext uri="{FF2B5EF4-FFF2-40B4-BE49-F238E27FC236}">
                <a16:creationId xmlns:a16="http://schemas.microsoft.com/office/drawing/2014/main" id="{99EE8900-8237-4E67-B69F-9E7EF706DF8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00222" y="158749"/>
            <a:ext cx="2976532" cy="1441196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CA0513B0-366F-4B1B-8BF1-C9BC8DDA2637}"/>
              </a:ext>
            </a:extLst>
          </p:cNvPr>
          <p:cNvSpPr/>
          <p:nvPr/>
        </p:nvSpPr>
        <p:spPr>
          <a:xfrm>
            <a:off x="1224367" y="4433584"/>
            <a:ext cx="9841424" cy="108381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914400"/>
            <a:r>
              <a:rPr lang="en-GB" sz="2000" dirty="0">
                <a:solidFill>
                  <a:prstClr val="white"/>
                </a:solidFill>
                <a:latin typeface="Arial"/>
              </a:rPr>
              <a:t>What components of the EHCP should we consider reviewing or amending as we move to a standardised and digitised version?</a:t>
            </a:r>
          </a:p>
        </p:txBody>
      </p:sp>
    </p:spTree>
    <p:extLst>
      <p:ext uri="{BB962C8B-B14F-4D97-AF65-F5344CB8AC3E}">
        <p14:creationId xmlns:p14="http://schemas.microsoft.com/office/powerpoint/2010/main" val="248217473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26EA67-AF2D-482C-984E-C2F714818A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000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Key proposals (IV)</a:t>
            </a:r>
            <a:endParaRPr lang="en-GB" sz="3000" dirty="0">
              <a:solidFill>
                <a:schemeClr val="tx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573123-6A65-43E8-9CE4-FCF566D23B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2282" y="1412776"/>
            <a:ext cx="10003368" cy="4968552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GB" sz="2400" b="0" dirty="0">
                <a:latin typeface="Franklin Gothic Book" panose="020B0503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Support parents to express </a:t>
            </a:r>
            <a:r>
              <a:rPr lang="en-GB" sz="2400" dirty="0">
                <a:latin typeface="Franklin Gothic Book" panose="020B0503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an informed preference </a:t>
            </a:r>
            <a:r>
              <a:rPr lang="en-GB" sz="2400" b="0" dirty="0">
                <a:latin typeface="Franklin Gothic Book" panose="020B0503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for a suitable placement by providing a list of settings drawn from the local inclusion plan.</a:t>
            </a:r>
          </a:p>
          <a:p>
            <a:pPr>
              <a:lnSpc>
                <a:spcPct val="100000"/>
              </a:lnSpc>
            </a:pPr>
            <a:endParaRPr lang="en-GB" sz="2400" b="0" dirty="0">
              <a:latin typeface="Franklin Gothic Book" panose="020B05030201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q"/>
            </a:pPr>
            <a:endParaRPr lang="en-GB" sz="2400" b="0" dirty="0">
              <a:latin typeface="Franklin Gothic Book" panose="020B05030201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q"/>
            </a:pPr>
            <a:endParaRPr lang="en-GB" sz="2400" b="0" dirty="0">
              <a:latin typeface="Franklin Gothic Book" panose="020B05030201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0000"/>
              </a:lnSpc>
              <a:spcAft>
                <a:spcPts val="900"/>
              </a:spcAft>
              <a:buNone/>
            </a:pPr>
            <a:endParaRPr lang="en-GB" sz="2400" b="0" dirty="0">
              <a:latin typeface="Franklin Gothic Book" panose="020B05030201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  <a:spcAft>
                <a:spcPts val="900"/>
              </a:spcAft>
            </a:pPr>
            <a:r>
              <a:rPr lang="en-GB" sz="2400" b="0" dirty="0">
                <a:latin typeface="Franklin Gothic Book" panose="020B0503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Streamline the redress process, aiming to resolve disputes earlier, including through </a:t>
            </a:r>
            <a:r>
              <a:rPr lang="en-GB" sz="2400" dirty="0">
                <a:latin typeface="Franklin Gothic Book" panose="020B0503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mandatory mediation.</a:t>
            </a:r>
          </a:p>
          <a:p>
            <a:pPr marL="257175" indent="-257175">
              <a:spcAft>
                <a:spcPts val="900"/>
              </a:spcAft>
              <a:buFont typeface="Arial" panose="020B0604020202020204" pitchFamily="34" charset="0"/>
              <a:buChar char="-"/>
            </a:pPr>
            <a:endParaRPr lang="en-GB" sz="2400" b="0" dirty="0"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GB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168C42B-B68B-4FFA-8DD8-0F717B2A96B6}"/>
              </a:ext>
            </a:extLst>
          </p:cNvPr>
          <p:cNvSpPr/>
          <p:nvPr/>
        </p:nvSpPr>
        <p:spPr>
          <a:xfrm>
            <a:off x="1140619" y="2714625"/>
            <a:ext cx="9910762" cy="118242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914400"/>
            <a:r>
              <a:rPr lang="en-GB" sz="2000" dirty="0">
                <a:solidFill>
                  <a:prstClr val="white"/>
                </a:solidFill>
                <a:latin typeface="Arial"/>
              </a:rPr>
              <a:t>How can parents and LAs most effectively work together to produce a tailored list of placements that is appropriate for their child, and gives parents confidence in the EHCP process?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1110AD6-A355-4A6C-945C-6AA445932E2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defTabSz="914400"/>
            <a:endParaRPr lang="en-GB" dirty="0">
              <a:solidFill>
                <a:prstClr val="black">
                  <a:lumMod val="50000"/>
                  <a:lumOff val="50000"/>
                </a:prst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3438695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396338-F213-40F3-92E7-85CF3A7E2B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28725" y="260649"/>
            <a:ext cx="9572625" cy="647701"/>
          </a:xfrm>
        </p:spPr>
        <p:txBody>
          <a:bodyPr/>
          <a:lstStyle/>
          <a:p>
            <a:r>
              <a:rPr lang="en-GB" sz="3000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Excellent provision from early years to adulthood</a:t>
            </a:r>
            <a:endParaRPr lang="en-GB" sz="3000" dirty="0">
              <a:solidFill>
                <a:schemeClr val="tx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349259-2DC9-4E99-873F-2300096989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5912" y="909787"/>
            <a:ext cx="10678332" cy="4979570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Aft>
                <a:spcPts val="900"/>
              </a:spcAft>
            </a:pPr>
            <a:r>
              <a:rPr lang="en-GB" sz="2300" b="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Increase the total investment in schools budgets by £7b by 2024-25, with an </a:t>
            </a:r>
            <a:r>
              <a:rPr lang="en-GB" sz="23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additional £1b </a:t>
            </a:r>
            <a:r>
              <a:rPr lang="en-GB" sz="2300" b="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 2022-23 for high needs.  </a:t>
            </a:r>
          </a:p>
          <a:p>
            <a:pPr>
              <a:lnSpc>
                <a:spcPct val="100000"/>
              </a:lnSpc>
              <a:spcAft>
                <a:spcPts val="900"/>
              </a:spcAft>
            </a:pPr>
            <a:r>
              <a:rPr lang="en-GB" sz="2300" b="0" dirty="0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Consult on introducing a new </a:t>
            </a:r>
            <a:r>
              <a:rPr lang="en-GB" sz="2300" dirty="0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SENCo National Professional Qualification </a:t>
            </a:r>
            <a:r>
              <a:rPr lang="en-GB" sz="2300" b="0" dirty="0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(NPQ) for school SENCos. </a:t>
            </a:r>
          </a:p>
          <a:p>
            <a:pPr>
              <a:lnSpc>
                <a:spcPct val="100000"/>
              </a:lnSpc>
              <a:spcAft>
                <a:spcPts val="900"/>
              </a:spcAft>
            </a:pPr>
            <a:endParaRPr lang="en-GB" sz="2300" b="0" dirty="0">
              <a:latin typeface="Arial" panose="020B0604020202020204" pitchFamily="34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marL="0" indent="0">
              <a:spcAft>
                <a:spcPts val="900"/>
              </a:spcAft>
              <a:buNone/>
            </a:pPr>
            <a:endParaRPr lang="en-GB" sz="2300" b="0" dirty="0">
              <a:latin typeface="Arial" panose="020B0604020202020204" pitchFamily="34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marL="257175" indent="-257175">
              <a:spcAft>
                <a:spcPts val="900"/>
              </a:spcAft>
              <a:buFont typeface="Arial" panose="020B0604020202020204" pitchFamily="34" charset="0"/>
              <a:buChar char="-"/>
            </a:pPr>
            <a:endParaRPr lang="en-GB" sz="2300" b="0" dirty="0">
              <a:latin typeface="Arial" panose="020B0604020202020204" pitchFamily="34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900"/>
              </a:spcAft>
            </a:pPr>
            <a:r>
              <a:rPr lang="en-GB" sz="2300" b="0" dirty="0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Increase the number of staff </a:t>
            </a:r>
            <a:r>
              <a:rPr lang="en-GB" sz="2300" b="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with an </a:t>
            </a:r>
            <a:r>
              <a:rPr lang="en-GB" sz="23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accredited Level 3 SENCo qualification </a:t>
            </a:r>
            <a:r>
              <a:rPr lang="en-GB" sz="2300" b="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 early years settings.</a:t>
            </a:r>
          </a:p>
          <a:p>
            <a:pPr>
              <a:spcAft>
                <a:spcPts val="900"/>
              </a:spcAft>
            </a:pPr>
            <a:r>
              <a:rPr lang="en-GB" sz="2300" b="0" dirty="0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Commission analysis to better understand the support that CYP with SEND need from the </a:t>
            </a:r>
            <a:r>
              <a:rPr lang="en-GB" sz="2300" dirty="0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health workforce.</a:t>
            </a:r>
            <a:endParaRPr lang="en-GB" sz="2300" dirty="0"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1F53D24-DE2E-4420-9AC1-CB7B73F6072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defTabSz="914400"/>
            <a:endParaRPr lang="en-GB" dirty="0">
              <a:solidFill>
                <a:prstClr val="black">
                  <a:lumMod val="50000"/>
                  <a:lumOff val="50000"/>
                </a:prstClr>
              </a:solidFill>
              <a:latin typeface="Arial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404892E-AFAC-2C7D-37B9-65EDE0E6576F}"/>
              </a:ext>
            </a:extLst>
          </p:cNvPr>
          <p:cNvSpPr/>
          <p:nvPr/>
        </p:nvSpPr>
        <p:spPr>
          <a:xfrm>
            <a:off x="1323975" y="2730983"/>
            <a:ext cx="9886950" cy="104107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914400"/>
            <a:r>
              <a:rPr lang="en-GB" sz="2200" dirty="0">
                <a:solidFill>
                  <a:prstClr val="white"/>
                </a:solidFill>
                <a:latin typeface="Franklin Gothic Book" panose="020B0503020102020204" pitchFamily="34" charset="0"/>
              </a:rPr>
              <a:t>To what extent do you agree or disagree that we should introduce a new mandatory SENCo NPQ to replace the </a:t>
            </a:r>
            <a:r>
              <a:rPr lang="en-GB" sz="2200" dirty="0" err="1">
                <a:solidFill>
                  <a:prstClr val="white"/>
                </a:solidFill>
                <a:latin typeface="Franklin Gothic Book" panose="020B0503020102020204" pitchFamily="34" charset="0"/>
              </a:rPr>
              <a:t>NASENCo</a:t>
            </a:r>
            <a:r>
              <a:rPr lang="en-GB" sz="2200" dirty="0">
                <a:solidFill>
                  <a:prstClr val="white"/>
                </a:solidFill>
                <a:latin typeface="Franklin Gothic Book" panose="020B0503020102020204" pitchFamily="34" charset="0"/>
              </a:rPr>
              <a:t>?   Why?</a:t>
            </a:r>
          </a:p>
        </p:txBody>
      </p:sp>
    </p:spTree>
    <p:extLst>
      <p:ext uri="{BB962C8B-B14F-4D97-AF65-F5344CB8AC3E}">
        <p14:creationId xmlns:p14="http://schemas.microsoft.com/office/powerpoint/2010/main" val="51649380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396338-F213-40F3-92E7-85CF3A7E2B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5519" y="315119"/>
            <a:ext cx="8727131" cy="647701"/>
          </a:xfrm>
        </p:spPr>
        <p:txBody>
          <a:bodyPr/>
          <a:lstStyle/>
          <a:p>
            <a:r>
              <a:rPr lang="en-GB" sz="2800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Excellent provision from early years to adulthoo</a:t>
            </a:r>
            <a:r>
              <a:rPr lang="en-GB" sz="2600" b="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349259-2DC9-4E99-873F-2300096989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8419" y="1124744"/>
            <a:ext cx="10910807" cy="5184576"/>
          </a:xfrm>
        </p:spPr>
        <p:txBody>
          <a:bodyPr>
            <a:normAutofit/>
          </a:bodyPr>
          <a:lstStyle/>
          <a:p>
            <a:pPr>
              <a:spcAft>
                <a:spcPts val="900"/>
              </a:spcAft>
            </a:pPr>
            <a:r>
              <a:rPr lang="en-GB" sz="2300" b="0" dirty="0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Fund up to than 10,000 </a:t>
            </a:r>
            <a:r>
              <a:rPr lang="en-GB" sz="2300" dirty="0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additional respite placements </a:t>
            </a:r>
            <a:r>
              <a:rPr lang="en-GB" sz="2300" b="0" dirty="0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through an investment of £30m. </a:t>
            </a:r>
          </a:p>
          <a:p>
            <a:pPr>
              <a:spcAft>
                <a:spcPts val="900"/>
              </a:spcAft>
            </a:pPr>
            <a:r>
              <a:rPr lang="en-GB" sz="2300" b="0" dirty="0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£82m to create a network of </a:t>
            </a:r>
            <a:r>
              <a:rPr lang="en-GB" sz="2300" dirty="0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Family Hubs. </a:t>
            </a:r>
            <a:endParaRPr lang="en-GB" sz="2300" dirty="0"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Aft>
                <a:spcPts val="900"/>
              </a:spcAft>
              <a:tabLst>
                <a:tab pos="1971675" algn="l"/>
              </a:tabLst>
            </a:pPr>
            <a:r>
              <a:rPr lang="en-GB" sz="2300" b="0" dirty="0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Invest </a:t>
            </a:r>
            <a:r>
              <a:rPr lang="en-GB" sz="2300" dirty="0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£2.6 billon to deliver new places </a:t>
            </a:r>
            <a:r>
              <a:rPr lang="en-GB" sz="2300" b="0" dirty="0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and improve existing provision for CYP with SEND or who need AP.</a:t>
            </a:r>
            <a:endParaRPr lang="en-GB" sz="2300" b="0" dirty="0"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Aft>
                <a:spcPts val="900"/>
              </a:spcAft>
              <a:tabLst>
                <a:tab pos="1971675" algn="l"/>
              </a:tabLst>
            </a:pPr>
            <a:r>
              <a:rPr lang="en-GB" sz="2300" b="0" dirty="0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Invest £18m over the next 3 years to build capacity in the </a:t>
            </a:r>
            <a:r>
              <a:rPr lang="en-GB" sz="2300" dirty="0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Supported Internships</a:t>
            </a:r>
            <a:r>
              <a:rPr lang="en-GB" sz="2300" b="0" dirty="0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Programme.</a:t>
            </a:r>
          </a:p>
          <a:p>
            <a:pPr>
              <a:spcAft>
                <a:spcPts val="900"/>
              </a:spcAft>
              <a:tabLst>
                <a:tab pos="1885950" algn="l"/>
              </a:tabLst>
            </a:pPr>
            <a:r>
              <a:rPr lang="en-GB" sz="2300" b="0" dirty="0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Improve transitions at FE by introducing </a:t>
            </a:r>
            <a:r>
              <a:rPr lang="en-GB" sz="2300" dirty="0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Common Transfer Files</a:t>
            </a:r>
            <a:r>
              <a:rPr lang="en-GB" sz="2300" b="0" dirty="0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alongside piloting the roll out of adjustment passports. </a:t>
            </a:r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7912128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E7474E-A338-4566-B2F6-5A3003FDA7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800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 reformed and integrated role </a:t>
            </a:r>
            <a:br>
              <a:rPr lang="en-GB" sz="2800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GB" sz="2800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for alternative provision (AP)</a:t>
            </a:r>
            <a:endParaRPr lang="en-GB" sz="2800" dirty="0">
              <a:solidFill>
                <a:schemeClr val="tx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54831C-9C45-4E08-A880-ECC7BF9A53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2285" y="1230001"/>
            <a:ext cx="10367433" cy="4715375"/>
          </a:xfrm>
        </p:spPr>
        <p:txBody>
          <a:bodyPr>
            <a:normAutofit fontScale="85000" lnSpcReduction="20000"/>
          </a:bodyPr>
          <a:lstStyle/>
          <a:p>
            <a:r>
              <a:rPr lang="en-GB" sz="2100" b="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Local SEND partnerships to deliver an AP service </a:t>
            </a:r>
          </a:p>
          <a:p>
            <a:r>
              <a:rPr lang="en-GB" sz="2100" b="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Focus on early intervention </a:t>
            </a:r>
          </a:p>
          <a:p>
            <a:r>
              <a:rPr lang="en-GB" sz="2100" b="0" dirty="0">
                <a:solidFill>
                  <a:srgbClr val="242424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LAs to cre</a:t>
            </a:r>
            <a:r>
              <a:rPr lang="en-GB" sz="2100" b="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ate an alternative-provision-specific budget</a:t>
            </a:r>
            <a:endParaRPr lang="en-GB" sz="2100" b="0" dirty="0"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sz="2100" b="0" dirty="0">
                <a:solidFill>
                  <a:srgbClr val="242424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 bespoke performance framework for AP, focused on progress and re-integration into mainstream</a:t>
            </a:r>
            <a:endParaRPr lang="en-GB" sz="2100" b="0" dirty="0"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Aft>
                <a:spcPts val="900"/>
              </a:spcAft>
            </a:pPr>
            <a:r>
              <a:rPr lang="en-GB" sz="2100" b="0" dirty="0"/>
              <a:t>A clear, tiered package of support from AP</a:t>
            </a:r>
            <a:endParaRPr lang="en-GB" sz="2100" b="0" dirty="0">
              <a:solidFill>
                <a:srgbClr val="242424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457200" indent="-188913">
              <a:buFont typeface="+mj-lt"/>
              <a:buAutoNum type="arabicPeriod"/>
            </a:pPr>
            <a:r>
              <a:rPr lang="en-GB" sz="2100" dirty="0"/>
              <a:t>Targeted support </a:t>
            </a:r>
            <a:r>
              <a:rPr lang="en-GB" sz="2100" b="0" dirty="0"/>
              <a:t>for children in mainstream; </a:t>
            </a:r>
          </a:p>
          <a:p>
            <a:pPr marL="457200" indent="-188913">
              <a:buFont typeface="+mj-lt"/>
              <a:buAutoNum type="arabicPeriod"/>
            </a:pPr>
            <a:r>
              <a:rPr lang="en-GB" sz="2100" dirty="0"/>
              <a:t>Time-limited placements </a:t>
            </a:r>
            <a:r>
              <a:rPr lang="en-GB" sz="2100" b="0" dirty="0"/>
              <a:t>in AP with a return to original school;</a:t>
            </a:r>
          </a:p>
          <a:p>
            <a:pPr marL="457200" indent="-188913">
              <a:buFont typeface="+mj-lt"/>
              <a:buAutoNum type="arabicPeriod"/>
            </a:pPr>
            <a:r>
              <a:rPr lang="en-GB" sz="2100" dirty="0"/>
              <a:t>Transitional placements </a:t>
            </a:r>
            <a:r>
              <a:rPr lang="en-GB" sz="2100" b="0" dirty="0"/>
              <a:t>for children to transition to a different school or to a suitable post-16 destination.</a:t>
            </a:r>
            <a:endParaRPr lang="en-GB" sz="2100" dirty="0"/>
          </a:p>
          <a:p>
            <a:pPr>
              <a:spcAft>
                <a:spcPts val="900"/>
              </a:spcAft>
            </a:pPr>
            <a:r>
              <a:rPr lang="en-GB" sz="2100" b="0" dirty="0">
                <a:solidFill>
                  <a:srgbClr val="242424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 call for evidence on the use of unregistered provision</a:t>
            </a:r>
          </a:p>
          <a:p>
            <a:pPr>
              <a:spcAft>
                <a:spcPts val="900"/>
              </a:spcAft>
            </a:pPr>
            <a:r>
              <a:rPr lang="en-GB" sz="2100" b="0" dirty="0"/>
              <a:t>More children and young people will remain in mainstream schools, improving their experience, wellbeing, and outcomes </a:t>
            </a:r>
          </a:p>
          <a:p>
            <a:pPr marL="257175" indent="-257175">
              <a:spcAft>
                <a:spcPts val="900"/>
              </a:spcAft>
              <a:buFont typeface="Arial" panose="020B0604020202020204" pitchFamily="34" charset="0"/>
              <a:buChar char="-"/>
            </a:pPr>
            <a:endParaRPr lang="en-GB" dirty="0"/>
          </a:p>
        </p:txBody>
      </p:sp>
      <p:pic>
        <p:nvPicPr>
          <p:cNvPr id="4" name="Content Placeholder 4">
            <a:extLst>
              <a:ext uri="{FF2B5EF4-FFF2-40B4-BE49-F238E27FC236}">
                <a16:creationId xmlns:a16="http://schemas.microsoft.com/office/drawing/2014/main" id="{396DD344-D06C-46E5-89BA-504441C6EBC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10500" y="418869"/>
            <a:ext cx="2640509" cy="1373340"/>
          </a:xfrm>
          <a:prstGeom prst="rect">
            <a:avLst/>
          </a:prstGeo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068169E-FB96-4872-AFB1-E54343448D6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defTabSz="914400"/>
            <a:endParaRPr lang="en-GB" dirty="0">
              <a:solidFill>
                <a:prstClr val="black">
                  <a:lumMod val="50000"/>
                  <a:lumOff val="50000"/>
                </a:prst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32849832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EB8DA1-B992-45C8-A766-8D2D265F6B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800" dirty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Accountability, system roles, funding reform (I)</a:t>
            </a:r>
            <a:endParaRPr lang="en-GB" sz="2800" dirty="0">
              <a:solidFill>
                <a:schemeClr val="tx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F2985B-742F-47EC-A047-7B5DA79A09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2285" y="1268389"/>
            <a:ext cx="10367433" cy="5256236"/>
          </a:xfrm>
        </p:spPr>
        <p:txBody>
          <a:bodyPr>
            <a:noAutofit/>
          </a:bodyPr>
          <a:lstStyle/>
          <a:p>
            <a:r>
              <a:rPr lang="en-GB" sz="2400" b="0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Deliver </a:t>
            </a:r>
            <a:r>
              <a:rPr lang="en-GB" sz="2400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clarity in roles and responsibilities </a:t>
            </a:r>
            <a:r>
              <a:rPr lang="en-GB" sz="2400" b="0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with every partner having a clear role to play, and having the levers to fulfil their responsibilities</a:t>
            </a:r>
            <a:endParaRPr lang="en-GB" sz="2400" b="0" dirty="0"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sz="24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DfE’s new Regions Group </a:t>
            </a:r>
            <a:r>
              <a:rPr lang="en-GB" sz="2400" b="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to take responsibility for holding LAs and Multi Academy Trusts (MATs) to account for delivering for SEND</a:t>
            </a:r>
          </a:p>
          <a:p>
            <a:r>
              <a:rPr lang="en-GB" sz="2400" b="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Provide </a:t>
            </a:r>
            <a:r>
              <a:rPr lang="en-GB" sz="24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statutory guidance to Integrated Care Boards </a:t>
            </a:r>
            <a:r>
              <a:rPr lang="en-GB" sz="2400" b="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(ICBs) to set out clearly how to discharge their SEND statutory responsibilities</a:t>
            </a:r>
          </a:p>
          <a:p>
            <a:r>
              <a:rPr lang="en-GB" sz="2400" b="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Ofsted/CQC to deliver an </a:t>
            </a:r>
            <a:r>
              <a:rPr lang="en-GB" sz="24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updated Local Area SEND Inspection</a:t>
            </a:r>
            <a:r>
              <a:rPr lang="en-GB" sz="2400" b="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Framework</a:t>
            </a:r>
            <a:endParaRPr lang="en-GB" sz="24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E00E1B5-8282-4024-A77C-1744F10483B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defTabSz="914400"/>
            <a:fld id="{5DB98E5A-76C0-453E-B1E0-BC4AB04722D5}" type="slidenum">
              <a:rPr lang="en-GB">
                <a:solidFill>
                  <a:prstClr val="black">
                    <a:lumMod val="50000"/>
                    <a:lumOff val="50000"/>
                  </a:prstClr>
                </a:solidFill>
                <a:latin typeface="Arial"/>
              </a:rPr>
              <a:pPr defTabSz="914400"/>
              <a:t>16</a:t>
            </a:fld>
            <a:endParaRPr lang="en-GB" dirty="0">
              <a:solidFill>
                <a:prstClr val="black">
                  <a:lumMod val="50000"/>
                  <a:lumOff val="50000"/>
                </a:prst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1604369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EB8DA1-B992-45C8-A766-8D2D265F6B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800" dirty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Accountability, system roles, funding reform (II)</a:t>
            </a:r>
            <a:endParaRPr lang="en-GB" sz="2800" dirty="0">
              <a:solidFill>
                <a:schemeClr val="tx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F2985B-742F-47EC-A047-7B5DA79A09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2282" y="981076"/>
            <a:ext cx="10587460" cy="5256236"/>
          </a:xfrm>
        </p:spPr>
        <p:txBody>
          <a:bodyPr>
            <a:noAutofit/>
          </a:bodyPr>
          <a:lstStyle/>
          <a:p>
            <a:pPr marL="257175" indent="-257175">
              <a:spcAft>
                <a:spcPts val="900"/>
              </a:spcAft>
              <a:buFont typeface="Arial" panose="020B0604020202020204" pitchFamily="34" charset="0"/>
              <a:buChar char="-"/>
            </a:pPr>
            <a:r>
              <a:rPr lang="en-GB" b="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New </a:t>
            </a:r>
            <a:r>
              <a:rPr lang="en-GB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inclusion dashboards </a:t>
            </a:r>
            <a:r>
              <a:rPr lang="en-GB" b="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for 0-25 provision, providing a timely, local and national, picture of how the system is performing</a:t>
            </a:r>
          </a:p>
          <a:p>
            <a:pPr marL="257175" indent="-257175">
              <a:spcAft>
                <a:spcPts val="900"/>
              </a:spcAft>
              <a:buFont typeface="Arial" panose="020B0604020202020204" pitchFamily="34" charset="0"/>
              <a:buChar char="-"/>
            </a:pPr>
            <a:endParaRPr lang="en-GB" sz="1900" b="0" dirty="0"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57175" indent="-257175">
              <a:spcAft>
                <a:spcPts val="900"/>
              </a:spcAft>
              <a:buFont typeface="Arial" panose="020B0604020202020204" pitchFamily="34" charset="0"/>
              <a:buChar char="-"/>
            </a:pPr>
            <a:endParaRPr lang="en-GB" sz="1900" b="0" dirty="0"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57175" indent="-257175">
              <a:spcAft>
                <a:spcPts val="900"/>
              </a:spcAft>
              <a:buFont typeface="Arial" panose="020B0604020202020204" pitchFamily="34" charset="0"/>
              <a:buChar char="-"/>
            </a:pPr>
            <a:endParaRPr lang="en-GB" sz="1900" b="0" dirty="0"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57175" indent="-257175">
              <a:spcAft>
                <a:spcPts val="900"/>
              </a:spcAft>
              <a:buFont typeface="Arial" panose="020B0604020202020204" pitchFamily="34" charset="0"/>
              <a:buChar char="-"/>
            </a:pPr>
            <a:r>
              <a:rPr lang="en-GB" b="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New </a:t>
            </a:r>
            <a:r>
              <a:rPr lang="en-GB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national framework of banding and price tariffs</a:t>
            </a:r>
            <a:r>
              <a:rPr lang="en-GB" b="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matched to levels of need and types of education provision set out in the national standards</a:t>
            </a:r>
          </a:p>
          <a:p>
            <a:pPr marL="257175" indent="-257175">
              <a:spcAft>
                <a:spcPts val="900"/>
              </a:spcAft>
              <a:buFont typeface="Arial" panose="020B0604020202020204" pitchFamily="34" charset="0"/>
              <a:buChar char="-"/>
            </a:pPr>
            <a:endParaRPr lang="en-GB" sz="1900" b="0" dirty="0"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57175" indent="-257175">
              <a:spcAft>
                <a:spcPts val="900"/>
              </a:spcAft>
              <a:buFont typeface="Arial" panose="020B0604020202020204" pitchFamily="34" charset="0"/>
              <a:buChar char="-"/>
            </a:pPr>
            <a:endParaRPr lang="en-GB" sz="1900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28EBDE3-7DC3-4E72-90AF-8E10D17D6AEC}"/>
              </a:ext>
            </a:extLst>
          </p:cNvPr>
          <p:cNvSpPr/>
          <p:nvPr/>
        </p:nvSpPr>
        <p:spPr>
          <a:xfrm>
            <a:off x="1255364" y="4293031"/>
            <a:ext cx="9686439" cy="11623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914400"/>
            <a:r>
              <a:rPr lang="en-GB" sz="2000" dirty="0">
                <a:solidFill>
                  <a:prstClr val="white"/>
                </a:solidFill>
                <a:latin typeface="Arial"/>
              </a:rPr>
              <a:t>How can we best develop a national framework for funding bands and tariffs to achieve our objectives and mitigate unintended consequences and risks? 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2673A77-5DB1-4993-9FA3-5932D65DF712}"/>
              </a:ext>
            </a:extLst>
          </p:cNvPr>
          <p:cNvSpPr/>
          <p:nvPr/>
        </p:nvSpPr>
        <p:spPr>
          <a:xfrm>
            <a:off x="1255364" y="1797010"/>
            <a:ext cx="9453966" cy="99268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914400"/>
            <a:r>
              <a:rPr lang="en-GB" sz="2000" dirty="0">
                <a:solidFill>
                  <a:prstClr val="white"/>
                </a:solidFill>
                <a:latin typeface="Arial"/>
              </a:rPr>
              <a:t>What are the key metrics we should capture and use to measure local and national performance? </a:t>
            </a:r>
          </a:p>
        </p:txBody>
      </p:sp>
    </p:spTree>
    <p:extLst>
      <p:ext uri="{BB962C8B-B14F-4D97-AF65-F5344CB8AC3E}">
        <p14:creationId xmlns:p14="http://schemas.microsoft.com/office/powerpoint/2010/main" val="319495775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1C4C66-F0DA-4944-92AD-B57A0EB746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800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Delivering change for children and families</a:t>
            </a:r>
            <a:br>
              <a:rPr lang="en-GB" sz="2800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endParaRPr lang="en-GB" sz="2800" dirty="0">
              <a:solidFill>
                <a:schemeClr val="tx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B9B73C-F59E-4265-861C-568E2D3D43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2282" y="981076"/>
            <a:ext cx="10478972" cy="5112221"/>
          </a:xfrm>
        </p:spPr>
        <p:txBody>
          <a:bodyPr>
            <a:noAutofit/>
          </a:bodyPr>
          <a:lstStyle/>
          <a:p>
            <a:pPr>
              <a:spcAft>
                <a:spcPts val="900"/>
              </a:spcAft>
              <a:buFont typeface="Arial" panose="020B0604020202020204" pitchFamily="34" charset="0"/>
              <a:buChar char="•"/>
            </a:pPr>
            <a:r>
              <a:rPr lang="en-GB" sz="2400" b="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Publish a national SEND and AP delivery plan – setting out our response to this Green Paper and how reforms will be implemented</a:t>
            </a:r>
          </a:p>
          <a:p>
            <a:pPr>
              <a:spcAft>
                <a:spcPts val="900"/>
              </a:spcAft>
              <a:buFont typeface="Arial" panose="020B0604020202020204" pitchFamily="34" charset="0"/>
              <a:buChar char="•"/>
            </a:pPr>
            <a:r>
              <a:rPr lang="en-GB" sz="2400" b="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Establish a new National SEND Delivery Board to bring together national delivery partners across education, </a:t>
            </a:r>
            <a:r>
              <a:rPr lang="en-GB" sz="2400" b="0" dirty="0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health and care and hold them to account</a:t>
            </a:r>
          </a:p>
          <a:p>
            <a:pPr>
              <a:spcAft>
                <a:spcPts val="900"/>
              </a:spcAft>
              <a:buFont typeface="Arial" panose="020B0604020202020204" pitchFamily="34" charset="0"/>
              <a:buChar char="•"/>
            </a:pPr>
            <a:endParaRPr lang="en-GB" sz="19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A32856A-49BB-4509-BF2B-AA08A108D42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469865" y="6492875"/>
            <a:ext cx="685867" cy="365125"/>
          </a:xfrm>
        </p:spPr>
        <p:txBody>
          <a:bodyPr/>
          <a:lstStyle/>
          <a:p>
            <a:pPr defTabSz="914400"/>
            <a:fld id="{5DB98E5A-76C0-453E-B1E0-BC4AB04722D5}" type="slidenum">
              <a:rPr lang="en-GB">
                <a:solidFill>
                  <a:prstClr val="black">
                    <a:lumMod val="50000"/>
                    <a:lumOff val="50000"/>
                  </a:prstClr>
                </a:solidFill>
                <a:latin typeface="Arial"/>
              </a:rPr>
              <a:pPr defTabSz="914400"/>
              <a:t>18</a:t>
            </a:fld>
            <a:endParaRPr lang="en-GB" dirty="0">
              <a:solidFill>
                <a:prstClr val="black">
                  <a:lumMod val="50000"/>
                  <a:lumOff val="50000"/>
                </a:prstClr>
              </a:solidFill>
              <a:latin typeface="Arial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AB29870-BF66-41AF-B221-AFB7227BF5CD}"/>
              </a:ext>
            </a:extLst>
          </p:cNvPr>
          <p:cNvSpPr/>
          <p:nvPr/>
        </p:nvSpPr>
        <p:spPr>
          <a:xfrm>
            <a:off x="912282" y="3765727"/>
            <a:ext cx="10713564" cy="125572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914400"/>
            <a:r>
              <a:rPr lang="en-GB" sz="2200" dirty="0">
                <a:solidFill>
                  <a:prstClr val="white"/>
                </a:solidFill>
                <a:latin typeface="Franklin Gothic Book" panose="020B0503020102020204" pitchFamily="34" charset="0"/>
              </a:rPr>
              <a:t>What will make the biggest difference to successful implementation of these proposals? </a:t>
            </a:r>
          </a:p>
          <a:p>
            <a:pPr defTabSz="914400"/>
            <a:endParaRPr lang="en-GB" sz="2200" dirty="0">
              <a:solidFill>
                <a:prstClr val="white"/>
              </a:solidFill>
              <a:latin typeface="Franklin Gothic Book" panose="020B0503020102020204" pitchFamily="34" charset="0"/>
            </a:endParaRPr>
          </a:p>
          <a:p>
            <a:pPr defTabSz="914400"/>
            <a:r>
              <a:rPr lang="en-GB" sz="2200" dirty="0">
                <a:solidFill>
                  <a:prstClr val="white"/>
                </a:solidFill>
                <a:latin typeface="Franklin Gothic Book" panose="020B0503020102020204" pitchFamily="34" charset="0"/>
              </a:rPr>
              <a:t>What do you see as the barriers to and enablers of success?</a:t>
            </a:r>
          </a:p>
        </p:txBody>
      </p:sp>
    </p:spTree>
    <p:extLst>
      <p:ext uri="{BB962C8B-B14F-4D97-AF65-F5344CB8AC3E}">
        <p14:creationId xmlns:p14="http://schemas.microsoft.com/office/powerpoint/2010/main" val="214448613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1C4C66-F0DA-4944-92AD-B57A0EB746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800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Delivering change for children and families</a:t>
            </a:r>
            <a:endParaRPr lang="en-GB" sz="2800" dirty="0">
              <a:solidFill>
                <a:schemeClr val="tx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B9B73C-F59E-4265-861C-568E2D3D43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2285" y="1130955"/>
            <a:ext cx="10367433" cy="4029981"/>
          </a:xfrm>
        </p:spPr>
        <p:txBody>
          <a:bodyPr>
            <a:noAutofit/>
          </a:bodyPr>
          <a:lstStyle/>
          <a:p>
            <a:pPr>
              <a:spcAft>
                <a:spcPts val="900"/>
              </a:spcAft>
              <a:tabLst>
                <a:tab pos="1790700" algn="l"/>
              </a:tabLst>
            </a:pPr>
            <a:r>
              <a:rPr lang="en-GB" sz="2400" b="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Stabilise local SEND systems by investing an additional £300m in the Safety Valve Programme and £85m in the Delivering Better Value (DBV) programmes, over 3 years, to support LAs with the biggest deficits.</a:t>
            </a:r>
          </a:p>
          <a:p>
            <a:pPr>
              <a:spcAft>
                <a:spcPts val="900"/>
              </a:spcAft>
              <a:tabLst>
                <a:tab pos="1790700" algn="l"/>
              </a:tabLst>
            </a:pPr>
            <a:r>
              <a:rPr lang="en-GB" sz="2400" b="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DfE to work with system leaders from  education, health and care and DHSC to develop the national SEND standards. </a:t>
            </a:r>
          </a:p>
          <a:p>
            <a:pPr>
              <a:spcAft>
                <a:spcPts val="900"/>
              </a:spcAft>
              <a:tabLst>
                <a:tab pos="1790700" algn="l"/>
              </a:tabLst>
            </a:pPr>
            <a:r>
              <a:rPr lang="en-GB" sz="2400" b="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Support delivery through a £70m SEND and AP Reform change programme to test and refine key proposals and support local SEND systems.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A32856A-49BB-4509-BF2B-AA08A108D42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defTabSz="914400"/>
            <a:fld id="{5DB98E5A-76C0-453E-B1E0-BC4AB04722D5}" type="slidenum">
              <a:rPr lang="en-GB">
                <a:solidFill>
                  <a:prstClr val="black">
                    <a:lumMod val="50000"/>
                    <a:lumOff val="50000"/>
                  </a:prstClr>
                </a:solidFill>
                <a:latin typeface="Arial"/>
              </a:rPr>
              <a:pPr defTabSz="914400"/>
              <a:t>19</a:t>
            </a:fld>
            <a:endParaRPr lang="en-GB" dirty="0">
              <a:solidFill>
                <a:prstClr val="black">
                  <a:lumMod val="50000"/>
                  <a:lumOff val="50000"/>
                </a:prst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4341160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E6D78D-3A68-E77F-9CA8-A795EB4B13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/>
              <a:t>Objectives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30B105A-CA43-F4F6-0E29-77F9D154B895}"/>
              </a:ext>
            </a:extLst>
          </p:cNvPr>
          <p:cNvSpPr txBox="1"/>
          <p:nvPr/>
        </p:nvSpPr>
        <p:spPr>
          <a:xfrm>
            <a:off x="838200" y="1348270"/>
            <a:ext cx="10739034" cy="41614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600" dirty="0">
                <a:latin typeface="Franklin Gothic Book" panose="020B0503020102020204" pitchFamily="34" charset="0"/>
              </a:rPr>
              <a:t>Highlight some key SEND facts and challenges.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600" dirty="0">
                <a:latin typeface="Franklin Gothic Book" panose="020B0503020102020204" pitchFamily="34" charset="0"/>
              </a:rPr>
              <a:t>Provide information on the aims of the Green Paper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600" dirty="0">
                <a:latin typeface="Franklin Gothic Book" panose="020B0503020102020204" pitchFamily="34" charset="0"/>
              </a:rPr>
              <a:t>Focus on some of the Green Paper proposals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600" dirty="0">
                <a:latin typeface="Franklin Gothic Book" panose="020B0503020102020204" pitchFamily="34" charset="0"/>
              </a:rPr>
              <a:t>Encourage your response(s) to the consultation questions – closing date 22</a:t>
            </a:r>
            <a:r>
              <a:rPr lang="en-US" sz="3600" baseline="30000" dirty="0">
                <a:latin typeface="Franklin Gothic Book" panose="020B0503020102020204" pitchFamily="34" charset="0"/>
              </a:rPr>
              <a:t>nd</a:t>
            </a:r>
            <a:r>
              <a:rPr lang="en-US" sz="3600" dirty="0">
                <a:latin typeface="Franklin Gothic Book" panose="020B0503020102020204" pitchFamily="34" charset="0"/>
              </a:rPr>
              <a:t> July 2022</a:t>
            </a:r>
            <a:endParaRPr lang="en-GB" sz="3600" dirty="0">
              <a:latin typeface="Franklin Gothic Book" panose="020B0503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62094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C0F2E8-8C1B-4E08-BA8C-8D1569D57D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47528" y="476672"/>
            <a:ext cx="8568952" cy="5688632"/>
          </a:xfrm>
        </p:spPr>
        <p:txBody>
          <a:bodyPr/>
          <a:lstStyle/>
          <a:p>
            <a:pPr marL="0" indent="0">
              <a:buNone/>
            </a:pPr>
            <a:r>
              <a:rPr lang="en-GB" sz="2800" b="0" dirty="0"/>
              <a:t>22 Consultation questions</a:t>
            </a:r>
            <a:endParaRPr lang="en-GB" sz="3200" dirty="0">
              <a:latin typeface="+mj-lt"/>
            </a:endParaRPr>
          </a:p>
          <a:p>
            <a:pPr marL="0" indent="0" fontAlgn="base">
              <a:buNone/>
            </a:pPr>
            <a:r>
              <a:rPr lang="en-GB" b="0" u="sng" dirty="0">
                <a:solidFill>
                  <a:srgbClr val="0563C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hlinkClick r:id="rId3"/>
              </a:rPr>
              <a:t>All resources are available on GOV.UK</a:t>
            </a:r>
            <a:r>
              <a:rPr lang="en-GB" b="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and include:   </a:t>
            </a:r>
            <a:endParaRPr lang="en-GB" b="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fontAlgn="base"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GB" b="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a full British Sign Language (BSL) version</a:t>
            </a:r>
            <a:endParaRPr lang="en-GB" b="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fontAlgn="base"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GB" b="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an easy-read version to support those with learning disabilities </a:t>
            </a:r>
            <a:endParaRPr lang="en-GB" b="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fontAlgn="base"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GB" b="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a guide for children and young people with SEND or those in AP </a:t>
            </a:r>
            <a:endParaRPr lang="en-GB" b="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indent="0" algn="ctr">
              <a:buNone/>
            </a:pPr>
            <a:endParaRPr lang="en-GB" sz="3200" b="0" dirty="0">
              <a:latin typeface="+mj-lt"/>
            </a:endParaRPr>
          </a:p>
          <a:p>
            <a:pPr marL="0" indent="0" algn="ctr">
              <a:buNone/>
            </a:pPr>
            <a:r>
              <a:rPr lang="en-GB" sz="3200" b="0" dirty="0">
                <a:latin typeface="+mj-lt"/>
              </a:rPr>
              <a:t>Closes at</a:t>
            </a:r>
          </a:p>
          <a:p>
            <a:pPr marL="0" indent="0" algn="ctr">
              <a:buNone/>
            </a:pPr>
            <a:r>
              <a:rPr lang="en-GB" sz="3200" dirty="0">
                <a:latin typeface="+mj-lt"/>
              </a:rPr>
              <a:t>                11:45pm on </a:t>
            </a:r>
            <a:r>
              <a:rPr lang="en-GB" sz="3200" dirty="0">
                <a:latin typeface="Arial" panose="020B0604020202020204" pitchFamily="34" charset="0"/>
                <a:ea typeface="Calibri" panose="020F0502020204030204" pitchFamily="34" charset="0"/>
              </a:rPr>
              <a:t>Friday 22 July 2022</a:t>
            </a:r>
            <a:endParaRPr lang="en-GB" sz="3200" dirty="0">
              <a:latin typeface="+mj-lt"/>
            </a:endParaRPr>
          </a:p>
          <a:p>
            <a:pPr marL="0" indent="0" algn="ctr">
              <a:buNone/>
            </a:pPr>
            <a:endParaRPr lang="en-GB" sz="3200" b="0" dirty="0">
              <a:latin typeface="+mj-lt"/>
            </a:endParaRPr>
          </a:p>
          <a:p>
            <a:pPr marL="0" indent="0" algn="ctr">
              <a:buNone/>
            </a:pPr>
            <a:r>
              <a:rPr lang="en-GB" sz="3200" b="0" dirty="0">
                <a:latin typeface="+mj-lt"/>
              </a:rPr>
              <a:t>Please respond!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FB6D9E9-24FC-4C59-A64B-B9EDF232479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27243" y="545929"/>
            <a:ext cx="1800200" cy="243719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681D249-4720-4B93-8F57-FC705968B41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75520" y="3320988"/>
            <a:ext cx="1924579" cy="2605582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DD8923E-C392-4E7F-AE0B-1092C483107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defTabSz="914400"/>
            <a:endParaRPr lang="en-GB" dirty="0">
              <a:solidFill>
                <a:prstClr val="black">
                  <a:lumMod val="50000"/>
                  <a:lumOff val="50000"/>
                </a:prst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1836873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1E7585-AA58-6AE6-22F9-A63F44CDA3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8686"/>
            <a:ext cx="10515600" cy="1325563"/>
          </a:xfrm>
        </p:spPr>
        <p:txBody>
          <a:bodyPr/>
          <a:lstStyle/>
          <a:p>
            <a:r>
              <a:rPr lang="en-US" b="1" dirty="0"/>
              <a:t>Key Facts</a:t>
            </a:r>
            <a:endParaRPr lang="en-GB" b="1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01C233C-DEFC-A6D2-4605-B6CB2F54C15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2692" y="1427356"/>
            <a:ext cx="11106615" cy="4861932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CE25C799-A201-9E6D-C627-C534370AB548}"/>
              </a:ext>
            </a:extLst>
          </p:cNvPr>
          <p:cNvSpPr txBox="1"/>
          <p:nvPr/>
        </p:nvSpPr>
        <p:spPr>
          <a:xfrm>
            <a:off x="838200" y="3286705"/>
            <a:ext cx="3376960" cy="110799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200" b="1" dirty="0"/>
              <a:t>Over 17% of pupils in Plymouth are identified with SEN</a:t>
            </a:r>
            <a:endParaRPr lang="en-GB" sz="2200" b="1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1FA9351-7D2A-BCF6-747E-17D6F3118A6E}"/>
              </a:ext>
            </a:extLst>
          </p:cNvPr>
          <p:cNvSpPr txBox="1"/>
          <p:nvPr/>
        </p:nvSpPr>
        <p:spPr>
          <a:xfrm>
            <a:off x="8162693" y="3115313"/>
            <a:ext cx="3033131" cy="148601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200" b="1" dirty="0"/>
              <a:t>13.6% of pupils were identified as requiring SEN Support and </a:t>
            </a:r>
          </a:p>
          <a:p>
            <a:r>
              <a:rPr lang="en-US" sz="2200" b="1" dirty="0"/>
              <a:t>3.7% had an EHCP</a:t>
            </a:r>
            <a:endParaRPr lang="en-GB" sz="2200" b="1" dirty="0"/>
          </a:p>
        </p:txBody>
      </p:sp>
    </p:spTree>
    <p:extLst>
      <p:ext uri="{BB962C8B-B14F-4D97-AF65-F5344CB8AC3E}">
        <p14:creationId xmlns:p14="http://schemas.microsoft.com/office/powerpoint/2010/main" val="32684671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ontent Placeholder 2">
            <a:extLst>
              <a:ext uri="{FF2B5EF4-FFF2-40B4-BE49-F238E27FC236}">
                <a16:creationId xmlns:a16="http://schemas.microsoft.com/office/drawing/2014/main" id="{37EAA07F-30A5-C385-397B-62C362AD784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75855774"/>
              </p:ext>
            </p:extLst>
          </p:nvPr>
        </p:nvGraphicFramePr>
        <p:xfrm>
          <a:off x="892098" y="1494262"/>
          <a:ext cx="10571356" cy="46835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42888E29-8174-D0DF-3F6D-00A28A3C2024}"/>
              </a:ext>
            </a:extLst>
          </p:cNvPr>
          <p:cNvSpPr txBox="1"/>
          <p:nvPr/>
        </p:nvSpPr>
        <p:spPr>
          <a:xfrm>
            <a:off x="892098" y="680225"/>
            <a:ext cx="6099716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4400" dirty="0"/>
              <a:t>Three Challenges</a:t>
            </a:r>
          </a:p>
        </p:txBody>
      </p:sp>
    </p:spTree>
    <p:extLst>
      <p:ext uri="{BB962C8B-B14F-4D97-AF65-F5344CB8AC3E}">
        <p14:creationId xmlns:p14="http://schemas.microsoft.com/office/powerpoint/2010/main" val="24119441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4D5CDC1-BC5E-B148-07A6-C73B7C69AC6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6936" y="192358"/>
            <a:ext cx="11218127" cy="64732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86794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CB5CD5-2A62-B159-A3E6-47E79622D3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39678" y="349628"/>
            <a:ext cx="10515600" cy="1029721"/>
          </a:xfrm>
        </p:spPr>
        <p:txBody>
          <a:bodyPr/>
          <a:lstStyle/>
          <a:p>
            <a:r>
              <a:rPr lang="en-GB" b="1" dirty="0"/>
              <a:t>A Vicious Cycle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A6DB9C5-38B6-7EDB-86E4-5496F812D765}"/>
              </a:ext>
            </a:extLst>
          </p:cNvPr>
          <p:cNvSpPr txBox="1"/>
          <p:nvPr/>
        </p:nvSpPr>
        <p:spPr>
          <a:xfrm>
            <a:off x="836909" y="1766807"/>
            <a:ext cx="10718370" cy="44473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600"/>
              </a:spcAft>
              <a:buFont typeface="Wingdings" panose="05000000000000000000" pitchFamily="2" charset="2"/>
              <a:buChar char="§"/>
              <a:tabLst>
                <a:tab pos="3316288" algn="l"/>
                <a:tab pos="3502025" algn="l"/>
              </a:tabLst>
            </a:pPr>
            <a:r>
              <a:rPr lang="en-GB" sz="2400" dirty="0">
                <a:latin typeface="Franklin Gothic Book" panose="020B0503020102020204" pitchFamily="34" charset="0"/>
              </a:rPr>
              <a:t>Inconsistency in the identification of needs and how they are met.</a:t>
            </a:r>
          </a:p>
          <a:p>
            <a:pPr marL="342900" indent="-34290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GB" sz="2400" dirty="0">
                <a:latin typeface="Franklin Gothic Book" panose="020B0503020102020204" pitchFamily="34" charset="0"/>
              </a:rPr>
              <a:t>Lack of clarity for families on what they should reasonable expect from mainstream settings, resulting in a loss of confidence in these settings and seeking remedy through EHCPs.</a:t>
            </a:r>
          </a:p>
          <a:p>
            <a:pPr marL="342900" indent="-34290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GB" sz="2400" dirty="0">
                <a:latin typeface="Franklin Gothic Book" panose="020B0503020102020204" pitchFamily="34" charset="0"/>
              </a:rPr>
              <a:t>Increasing requests for specialist placements has led to significant delays in CYP accessing support.</a:t>
            </a:r>
          </a:p>
          <a:p>
            <a:pPr marL="342900" indent="-34290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GB" sz="2400" dirty="0">
                <a:latin typeface="Franklin Gothic Book" panose="020B0503020102020204" pitchFamily="34" charset="0"/>
              </a:rPr>
              <a:t>Financial resources and workforce capacity is pulled to the specialist end of the system, so less available to deliver timely and effective early interventions.</a:t>
            </a:r>
          </a:p>
          <a:p>
            <a:pPr marL="342900" indent="-34290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GB" sz="2400" dirty="0">
                <a:latin typeface="Franklin Gothic Book" panose="020B0503020102020204" pitchFamily="34" charset="0"/>
              </a:rPr>
              <a:t>Poor experiences and outcomes for CYP with SEND continue, as costs increase.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en-GB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666158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CA7370-71AE-E519-7FEE-C5EAB19FCB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3116" y="380574"/>
            <a:ext cx="10515600" cy="1325563"/>
          </a:xfrm>
        </p:spPr>
        <p:txBody>
          <a:bodyPr/>
          <a:lstStyle/>
          <a:p>
            <a:r>
              <a:rPr lang="en-GB" b="1" dirty="0"/>
              <a:t>Overall aim is to: 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4F800C0-C716-E3A6-5FBF-F7D2BB65CA7E}"/>
              </a:ext>
            </a:extLst>
          </p:cNvPr>
          <p:cNvSpPr txBox="1"/>
          <p:nvPr/>
        </p:nvSpPr>
        <p:spPr>
          <a:xfrm>
            <a:off x="7084741" y="1345485"/>
            <a:ext cx="4269059" cy="44012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spcBef>
                <a:spcPts val="0"/>
              </a:spcBef>
              <a:spcAft>
                <a:spcPts val="1200"/>
              </a:spcAft>
              <a:buClr>
                <a:srgbClr val="1F497D"/>
              </a:buClr>
              <a:buSzPts val="1000"/>
              <a:buFont typeface="Wingdings" pitchFamily="2" charset="2"/>
              <a:buNone/>
              <a:tabLst>
                <a:tab pos="228600" algn="l"/>
              </a:tabLst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Create a more </a:t>
            </a: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inclusive education system </a:t>
            </a: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with excellent local mainstream provision which will improve the experience and outcomes for children and young people</a:t>
            </a: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Franklin Gothic Book" panose="020B05030201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with </a:t>
            </a: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special educational needs</a:t>
            </a: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Franklin Gothic Book" panose="020B05030201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and those who need alternative provision.  </a:t>
            </a: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anklin Gothic Book" panose="020B05030201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920EFDF-24DE-AE7D-587E-7D0A0067B9A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2166" y="1940313"/>
            <a:ext cx="5956610" cy="3211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701399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18CC52-F75B-767F-128C-A1B3E9DE5A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6049" y="365125"/>
            <a:ext cx="10907751" cy="854075"/>
          </a:xfrm>
        </p:spPr>
        <p:txBody>
          <a:bodyPr/>
          <a:lstStyle/>
          <a:p>
            <a:r>
              <a:rPr lang="en-US" b="1" dirty="0"/>
              <a:t>Propose to do this by creating:</a:t>
            </a:r>
            <a:endParaRPr lang="en-GB" b="1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57E789B-4891-C6DC-C5C2-A9AE8CB4330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09674" y="1419225"/>
            <a:ext cx="9191625" cy="50736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925126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9AFA23-0ECA-4FCE-BBE5-3B6ED5A063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9496" y="404752"/>
            <a:ext cx="9216979" cy="647701"/>
          </a:xfrm>
        </p:spPr>
        <p:txBody>
          <a:bodyPr>
            <a:normAutofit fontScale="90000"/>
          </a:bodyPr>
          <a:lstStyle/>
          <a:p>
            <a:r>
              <a:rPr lang="en-GB" sz="3300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Key Proposals (I) – SEN and AP Green Paper</a:t>
            </a:r>
            <a:br>
              <a:rPr lang="en-GB" sz="33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E11E85-CD8A-4C1E-92C0-71F7430DF9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9496" y="862235"/>
            <a:ext cx="10950528" cy="5471890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spcAft>
                <a:spcPts val="0"/>
              </a:spcAft>
              <a:buNone/>
            </a:pPr>
            <a:r>
              <a:rPr lang="en-GB" dirty="0"/>
              <a:t>Consistent national standards </a:t>
            </a:r>
            <a:r>
              <a:rPr lang="en-GB" b="0" dirty="0"/>
              <a:t>will facilitate a more inclusive system, with more CYP able to have their needs met in high-quality mainstream provision with high aspirations, a confident and expert workforce and access to high-quality targeted support as needed.</a:t>
            </a:r>
          </a:p>
          <a:p>
            <a:pPr marL="0" indent="0">
              <a:lnSpc>
                <a:spcPct val="100000"/>
              </a:lnSpc>
              <a:spcAft>
                <a:spcPts val="0"/>
              </a:spcAft>
              <a:buNone/>
            </a:pPr>
            <a:endParaRPr lang="en-GB" b="0" dirty="0"/>
          </a:p>
          <a:p>
            <a:pPr marL="538163" indent="-269875">
              <a:spcAft>
                <a:spcPts val="0"/>
              </a:spcAft>
            </a:pPr>
            <a:r>
              <a:rPr lang="en-GB" b="0" dirty="0"/>
              <a:t>How needs should be identified and assessed</a:t>
            </a:r>
          </a:p>
          <a:p>
            <a:pPr marL="538163" indent="-269875">
              <a:spcAft>
                <a:spcPts val="0"/>
              </a:spcAft>
            </a:pPr>
            <a:r>
              <a:rPr lang="en-GB" b="0" dirty="0"/>
              <a:t>Appropriate provision to be made available for different types of need</a:t>
            </a:r>
          </a:p>
          <a:p>
            <a:pPr marL="538163" indent="-269875">
              <a:spcAft>
                <a:spcPts val="0"/>
              </a:spcAft>
            </a:pPr>
            <a:r>
              <a:rPr lang="en-GB" b="0" dirty="0"/>
              <a:t>Standardised processes for accessing and reviewing support</a:t>
            </a:r>
          </a:p>
          <a:p>
            <a:pPr marL="538163" indent="-269875">
              <a:spcAft>
                <a:spcPts val="0"/>
              </a:spcAft>
            </a:pPr>
            <a:r>
              <a:rPr lang="en-GB" b="0" dirty="0"/>
              <a:t>Standards for co-producing and communicating with children, young people, parents and carers</a:t>
            </a:r>
          </a:p>
          <a:p>
            <a:pPr marL="538163" indent="-269875">
              <a:spcAft>
                <a:spcPts val="0"/>
              </a:spcAft>
            </a:pPr>
            <a:r>
              <a:rPr lang="en-GB" b="0" dirty="0"/>
              <a:t>Standards for transition</a:t>
            </a:r>
          </a:p>
          <a:p>
            <a:pPr marL="538163" indent="-269875"/>
            <a:endParaRPr lang="en-GB" sz="2200" b="0" dirty="0"/>
          </a:p>
          <a:p>
            <a:pPr marL="257175" indent="-257175">
              <a:spcAft>
                <a:spcPts val="900"/>
              </a:spcAft>
              <a:buFont typeface="Arial" panose="020B0604020202020204" pitchFamily="34" charset="0"/>
              <a:buChar char="-"/>
            </a:pPr>
            <a:endParaRPr lang="en-GB" sz="1800" b="0" dirty="0"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GB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0F546F6-AB11-4524-B14A-E5B869CE5E1A}"/>
              </a:ext>
            </a:extLst>
          </p:cNvPr>
          <p:cNvSpPr/>
          <p:nvPr/>
        </p:nvSpPr>
        <p:spPr>
          <a:xfrm>
            <a:off x="1041445" y="4474811"/>
            <a:ext cx="10588579" cy="10953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914400"/>
            <a:r>
              <a:rPr lang="en-GB" sz="2000" dirty="0">
                <a:solidFill>
                  <a:prstClr val="white"/>
                </a:solidFill>
                <a:latin typeface="Arial"/>
              </a:rPr>
              <a:t>What key factors should be considered when developing national standards to ensure they deliver improved outcomes and experiences for children and young people with SEND and their families?</a:t>
            </a:r>
            <a:endParaRPr lang="en-GB" sz="2000" dirty="0">
              <a:solidFill>
                <a:prstClr val="white"/>
              </a:solidFill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050304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2068</TotalTime>
  <Words>1406</Words>
  <Application>Microsoft Office PowerPoint</Application>
  <PresentationFormat>Widescreen</PresentationFormat>
  <Paragraphs>134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20</vt:i4>
      </vt:variant>
    </vt:vector>
  </HeadingPairs>
  <TitlesOfParts>
    <vt:vector size="28" baseType="lpstr">
      <vt:lpstr>Arial</vt:lpstr>
      <vt:lpstr>Calibri</vt:lpstr>
      <vt:lpstr>Calibri Light</vt:lpstr>
      <vt:lpstr>Franklin Gothic Book</vt:lpstr>
      <vt:lpstr>Symbol</vt:lpstr>
      <vt:lpstr>Wingdings</vt:lpstr>
      <vt:lpstr>Office Theme</vt:lpstr>
      <vt:lpstr>1_Office Theme</vt:lpstr>
      <vt:lpstr>Plymouth Parent Carer Voice SEND Conference</vt:lpstr>
      <vt:lpstr>Objectives</vt:lpstr>
      <vt:lpstr>Key Facts</vt:lpstr>
      <vt:lpstr>PowerPoint Presentation</vt:lpstr>
      <vt:lpstr>PowerPoint Presentation</vt:lpstr>
      <vt:lpstr>A Vicious Cycle</vt:lpstr>
      <vt:lpstr>Overall aim is to: </vt:lpstr>
      <vt:lpstr>Propose to do this by creating:</vt:lpstr>
      <vt:lpstr>Key Proposals (I) – SEN and AP Green Paper </vt:lpstr>
      <vt:lpstr>Key proposals (II) – SEN and AP Green Paper </vt:lpstr>
      <vt:lpstr>Key proposals (III)</vt:lpstr>
      <vt:lpstr>Key proposals (IV)</vt:lpstr>
      <vt:lpstr>Excellent provision from early years to adulthood</vt:lpstr>
      <vt:lpstr>Excellent provision from early years to adulthood</vt:lpstr>
      <vt:lpstr>A reformed and integrated role  for alternative provision (AP)</vt:lpstr>
      <vt:lpstr>Accountability, system roles, funding reform (I)</vt:lpstr>
      <vt:lpstr>Accountability, system roles, funding reform (II)</vt:lpstr>
      <vt:lpstr>Delivering change for children and families </vt:lpstr>
      <vt:lpstr>Delivering change for children and families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Keith Thompson</dc:creator>
  <cp:lastModifiedBy>Keith Thompson</cp:lastModifiedBy>
  <cp:revision>9</cp:revision>
  <cp:lastPrinted>2022-06-14T14:36:52Z</cp:lastPrinted>
  <dcterms:created xsi:type="dcterms:W3CDTF">2022-01-16T21:08:00Z</dcterms:created>
  <dcterms:modified xsi:type="dcterms:W3CDTF">2022-06-14T16:07:31Z</dcterms:modified>
</cp:coreProperties>
</file>