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56" r:id="rId3"/>
    <p:sldId id="274" r:id="rId4"/>
    <p:sldId id="283" r:id="rId5"/>
    <p:sldId id="278" r:id="rId6"/>
    <p:sldId id="284" r:id="rId7"/>
    <p:sldId id="279" r:id="rId8"/>
    <p:sldId id="275" r:id="rId9"/>
    <p:sldId id="258" r:id="rId10"/>
    <p:sldId id="286" r:id="rId11"/>
    <p:sldId id="265" r:id="rId12"/>
    <p:sldId id="287" r:id="rId13"/>
    <p:sldId id="276" r:id="rId14"/>
    <p:sldId id="277" r:id="rId15"/>
    <p:sldId id="272" r:id="rId16"/>
    <p:sldId id="273" r:id="rId17"/>
    <p:sldId id="281" r:id="rId18"/>
    <p:sldId id="282"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72" autoAdjust="0"/>
    <p:restoredTop sz="92841" autoAdjust="0"/>
  </p:normalViewPr>
  <p:slideViewPr>
    <p:cSldViewPr snapToGrid="0">
      <p:cViewPr varScale="1">
        <p:scale>
          <a:sx n="58" d="100"/>
          <a:sy n="58" d="100"/>
        </p:scale>
        <p:origin x="810"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DFE50E-ACA2-4B82-8CCE-DD324BEFA53E}" type="datetimeFigureOut">
              <a:rPr lang="en-GB" smtClean="0"/>
              <a:t>14/06/2022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6A6BF5-D12F-4DFA-8776-42A81B223169}" type="slidenum">
              <a:rPr lang="en-GB" smtClean="0"/>
              <a:t>‹#›</a:t>
            </a:fld>
            <a:endParaRPr lang="en-GB"/>
          </a:p>
        </p:txBody>
      </p:sp>
    </p:spTree>
    <p:extLst>
      <p:ext uri="{BB962C8B-B14F-4D97-AF65-F5344CB8AC3E}">
        <p14:creationId xmlns:p14="http://schemas.microsoft.com/office/powerpoint/2010/main" val="3100504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commitment that by 2023/24, this group with the most complex needs will have a designated Key Worker. 13 pilot sites</a:t>
            </a:r>
            <a:r>
              <a:rPr lang="en-GB" baseline="0" dirty="0"/>
              <a:t> all set up slightly differently and hosted in different services. </a:t>
            </a:r>
            <a:endParaRPr lang="en-GB" dirty="0"/>
          </a:p>
        </p:txBody>
      </p:sp>
      <p:sp>
        <p:nvSpPr>
          <p:cNvPr id="4" name="Slide Number Placeholder 3"/>
          <p:cNvSpPr>
            <a:spLocks noGrp="1"/>
          </p:cNvSpPr>
          <p:nvPr>
            <p:ph type="sldNum" sz="quarter" idx="10"/>
          </p:nvPr>
        </p:nvSpPr>
        <p:spPr/>
        <p:txBody>
          <a:bodyPr/>
          <a:lstStyle/>
          <a:p>
            <a:fld id="{3C6A6BF5-D12F-4DFA-8776-42A81B223169}" type="slidenum">
              <a:rPr lang="en-GB" smtClean="0"/>
              <a:t>2</a:t>
            </a:fld>
            <a:endParaRPr lang="en-GB"/>
          </a:p>
        </p:txBody>
      </p:sp>
    </p:spTree>
    <p:extLst>
      <p:ext uri="{BB962C8B-B14F-4D97-AF65-F5344CB8AC3E}">
        <p14:creationId xmlns:p14="http://schemas.microsoft.com/office/powerpoint/2010/main" val="1065178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Participation groups –</a:t>
            </a:r>
            <a:r>
              <a:rPr lang="en-GB" baseline="0" dirty="0"/>
              <a:t> professionals, parents and young people </a:t>
            </a:r>
            <a:endParaRPr lang="en-GB" dirty="0"/>
          </a:p>
        </p:txBody>
      </p:sp>
      <p:sp>
        <p:nvSpPr>
          <p:cNvPr id="4" name="Slide Number Placeholder 3"/>
          <p:cNvSpPr>
            <a:spLocks noGrp="1"/>
          </p:cNvSpPr>
          <p:nvPr>
            <p:ph type="sldNum" sz="quarter" idx="10"/>
          </p:nvPr>
        </p:nvSpPr>
        <p:spPr/>
        <p:txBody>
          <a:bodyPr/>
          <a:lstStyle/>
          <a:p>
            <a:fld id="{3C6A6BF5-D12F-4DFA-8776-42A81B223169}" type="slidenum">
              <a:rPr lang="en-GB" smtClean="0"/>
              <a:t>12</a:t>
            </a:fld>
            <a:endParaRPr lang="en-GB"/>
          </a:p>
        </p:txBody>
      </p:sp>
    </p:spTree>
    <p:extLst>
      <p:ext uri="{BB962C8B-B14F-4D97-AF65-F5344CB8AC3E}">
        <p14:creationId xmlns:p14="http://schemas.microsoft.com/office/powerpoint/2010/main" val="2250422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Outcome star is </a:t>
            </a:r>
          </a:p>
        </p:txBody>
      </p:sp>
      <p:sp>
        <p:nvSpPr>
          <p:cNvPr id="4" name="Slide Number Placeholder 3"/>
          <p:cNvSpPr>
            <a:spLocks noGrp="1"/>
          </p:cNvSpPr>
          <p:nvPr>
            <p:ph type="sldNum" sz="quarter" idx="10"/>
          </p:nvPr>
        </p:nvSpPr>
        <p:spPr/>
        <p:txBody>
          <a:bodyPr/>
          <a:lstStyle/>
          <a:p>
            <a:fld id="{3C6A6BF5-D12F-4DFA-8776-42A81B223169}" type="slidenum">
              <a:rPr lang="en-GB" smtClean="0"/>
              <a:t>13</a:t>
            </a:fld>
            <a:endParaRPr lang="en-GB"/>
          </a:p>
        </p:txBody>
      </p:sp>
    </p:spTree>
    <p:extLst>
      <p:ext uri="{BB962C8B-B14F-4D97-AF65-F5344CB8AC3E}">
        <p14:creationId xmlns:p14="http://schemas.microsoft.com/office/powerpoint/2010/main" val="4196261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Recommendation 7, Page 20 of These Are Our Children</a:t>
            </a:r>
          </a:p>
        </p:txBody>
      </p:sp>
      <p:sp>
        <p:nvSpPr>
          <p:cNvPr id="4" name="Slide Number Placeholder 3"/>
          <p:cNvSpPr>
            <a:spLocks noGrp="1"/>
          </p:cNvSpPr>
          <p:nvPr>
            <p:ph type="sldNum" sz="quarter" idx="5"/>
          </p:nvPr>
        </p:nvSpPr>
        <p:spPr/>
        <p:txBody>
          <a:bodyPr/>
          <a:lstStyle/>
          <a:p>
            <a:fld id="{3C6A6BF5-D12F-4DFA-8776-42A81B223169}" type="slidenum">
              <a:rPr lang="en-GB" smtClean="0"/>
              <a:t>14</a:t>
            </a:fld>
            <a:endParaRPr lang="en-GB"/>
          </a:p>
        </p:txBody>
      </p:sp>
    </p:spTree>
    <p:extLst>
      <p:ext uri="{BB962C8B-B14F-4D97-AF65-F5344CB8AC3E}">
        <p14:creationId xmlns:p14="http://schemas.microsoft.com/office/powerpoint/2010/main" val="726893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Recommendation 7, Page 20 of These Are Our Children</a:t>
            </a:r>
          </a:p>
        </p:txBody>
      </p:sp>
      <p:sp>
        <p:nvSpPr>
          <p:cNvPr id="4" name="Slide Number Placeholder 3"/>
          <p:cNvSpPr>
            <a:spLocks noGrp="1"/>
          </p:cNvSpPr>
          <p:nvPr>
            <p:ph type="sldNum" sz="quarter" idx="5"/>
          </p:nvPr>
        </p:nvSpPr>
        <p:spPr/>
        <p:txBody>
          <a:bodyPr/>
          <a:lstStyle/>
          <a:p>
            <a:fld id="{3C6A6BF5-D12F-4DFA-8776-42A81B223169}" type="slidenum">
              <a:rPr lang="en-GB" smtClean="0"/>
              <a:t>15</a:t>
            </a:fld>
            <a:endParaRPr lang="en-GB"/>
          </a:p>
        </p:txBody>
      </p:sp>
    </p:spTree>
    <p:extLst>
      <p:ext uri="{BB962C8B-B14F-4D97-AF65-F5344CB8AC3E}">
        <p14:creationId xmlns:p14="http://schemas.microsoft.com/office/powerpoint/2010/main" val="3637816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Outcome star is </a:t>
            </a:r>
          </a:p>
        </p:txBody>
      </p:sp>
      <p:sp>
        <p:nvSpPr>
          <p:cNvPr id="4" name="Slide Number Placeholder 3"/>
          <p:cNvSpPr>
            <a:spLocks noGrp="1"/>
          </p:cNvSpPr>
          <p:nvPr>
            <p:ph type="sldNum" sz="quarter" idx="10"/>
          </p:nvPr>
        </p:nvSpPr>
        <p:spPr/>
        <p:txBody>
          <a:bodyPr/>
          <a:lstStyle/>
          <a:p>
            <a:fld id="{3C6A6BF5-D12F-4DFA-8776-42A81B223169}" type="slidenum">
              <a:rPr lang="en-GB" smtClean="0"/>
              <a:t>16</a:t>
            </a:fld>
            <a:endParaRPr lang="en-GB"/>
          </a:p>
        </p:txBody>
      </p:sp>
    </p:spTree>
    <p:extLst>
      <p:ext uri="{BB962C8B-B14F-4D97-AF65-F5344CB8AC3E}">
        <p14:creationId xmlns:p14="http://schemas.microsoft.com/office/powerpoint/2010/main" val="1564481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Outcome star is </a:t>
            </a:r>
          </a:p>
        </p:txBody>
      </p:sp>
      <p:sp>
        <p:nvSpPr>
          <p:cNvPr id="4" name="Slide Number Placeholder 3"/>
          <p:cNvSpPr>
            <a:spLocks noGrp="1"/>
          </p:cNvSpPr>
          <p:nvPr>
            <p:ph type="sldNum" sz="quarter" idx="10"/>
          </p:nvPr>
        </p:nvSpPr>
        <p:spPr/>
        <p:txBody>
          <a:bodyPr/>
          <a:lstStyle/>
          <a:p>
            <a:fld id="{3C6A6BF5-D12F-4DFA-8776-42A81B223169}" type="slidenum">
              <a:rPr lang="en-GB" smtClean="0"/>
              <a:t>17</a:t>
            </a:fld>
            <a:endParaRPr lang="en-GB"/>
          </a:p>
        </p:txBody>
      </p:sp>
    </p:spTree>
    <p:extLst>
      <p:ext uri="{BB962C8B-B14F-4D97-AF65-F5344CB8AC3E}">
        <p14:creationId xmlns:p14="http://schemas.microsoft.com/office/powerpoint/2010/main" val="4187609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Recommendation 7, Page 20 of These Are Our Children</a:t>
            </a:r>
          </a:p>
        </p:txBody>
      </p:sp>
      <p:sp>
        <p:nvSpPr>
          <p:cNvPr id="4" name="Slide Number Placeholder 3"/>
          <p:cNvSpPr>
            <a:spLocks noGrp="1"/>
          </p:cNvSpPr>
          <p:nvPr>
            <p:ph type="sldNum" sz="quarter" idx="5"/>
          </p:nvPr>
        </p:nvSpPr>
        <p:spPr/>
        <p:txBody>
          <a:bodyPr/>
          <a:lstStyle/>
          <a:p>
            <a:fld id="{3C6A6BF5-D12F-4DFA-8776-42A81B223169}" type="slidenum">
              <a:rPr lang="en-GB" smtClean="0"/>
              <a:t>18</a:t>
            </a:fld>
            <a:endParaRPr lang="en-GB"/>
          </a:p>
        </p:txBody>
      </p:sp>
    </p:spTree>
    <p:extLst>
      <p:ext uri="{BB962C8B-B14F-4D97-AF65-F5344CB8AC3E}">
        <p14:creationId xmlns:p14="http://schemas.microsoft.com/office/powerpoint/2010/main" val="4153749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commitment that by 2023/24, this group with the most complex needs will have a designated Key Worker. 13 pilot sites</a:t>
            </a:r>
            <a:r>
              <a:rPr lang="en-GB" baseline="0" dirty="0"/>
              <a:t> all set up slightly differently and hosted in different services. </a:t>
            </a:r>
            <a:endParaRPr lang="en-GB" dirty="0"/>
          </a:p>
        </p:txBody>
      </p:sp>
      <p:sp>
        <p:nvSpPr>
          <p:cNvPr id="4" name="Slide Number Placeholder 3"/>
          <p:cNvSpPr>
            <a:spLocks noGrp="1"/>
          </p:cNvSpPr>
          <p:nvPr>
            <p:ph type="sldNum" sz="quarter" idx="10"/>
          </p:nvPr>
        </p:nvSpPr>
        <p:spPr/>
        <p:txBody>
          <a:bodyPr/>
          <a:lstStyle/>
          <a:p>
            <a:fld id="{3C6A6BF5-D12F-4DFA-8776-42A81B223169}" type="slidenum">
              <a:rPr lang="en-GB" smtClean="0"/>
              <a:t>3</a:t>
            </a:fld>
            <a:endParaRPr lang="en-GB"/>
          </a:p>
        </p:txBody>
      </p:sp>
    </p:spTree>
    <p:extLst>
      <p:ext uri="{BB962C8B-B14F-4D97-AF65-F5344CB8AC3E}">
        <p14:creationId xmlns:p14="http://schemas.microsoft.com/office/powerpoint/2010/main" val="2394362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commitment that by 2023/24, this group with the most complex needs will have a designated Key Worker. 13 pilot sites</a:t>
            </a:r>
            <a:r>
              <a:rPr lang="en-GB" baseline="0" dirty="0"/>
              <a:t> all set up slightly differently and hosted in different services. </a:t>
            </a:r>
            <a:endParaRPr lang="en-GB" dirty="0"/>
          </a:p>
        </p:txBody>
      </p:sp>
      <p:sp>
        <p:nvSpPr>
          <p:cNvPr id="4" name="Slide Number Placeholder 3"/>
          <p:cNvSpPr>
            <a:spLocks noGrp="1"/>
          </p:cNvSpPr>
          <p:nvPr>
            <p:ph type="sldNum" sz="quarter" idx="10"/>
          </p:nvPr>
        </p:nvSpPr>
        <p:spPr/>
        <p:txBody>
          <a:bodyPr/>
          <a:lstStyle/>
          <a:p>
            <a:fld id="{3C6A6BF5-D12F-4DFA-8776-42A81B223169}" type="slidenum">
              <a:rPr lang="en-GB" smtClean="0"/>
              <a:t>4</a:t>
            </a:fld>
            <a:endParaRPr lang="en-GB"/>
          </a:p>
        </p:txBody>
      </p:sp>
    </p:spTree>
    <p:extLst>
      <p:ext uri="{BB962C8B-B14F-4D97-AF65-F5344CB8AC3E}">
        <p14:creationId xmlns:p14="http://schemas.microsoft.com/office/powerpoint/2010/main" val="592140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commitment that by 2023/24, this group with the most complex needs will have a designated Key Worker. 13 pilot sites</a:t>
            </a:r>
            <a:r>
              <a:rPr lang="en-GB" baseline="0" dirty="0"/>
              <a:t> all set up slightly differently and hosted in different services. </a:t>
            </a:r>
            <a:endParaRPr lang="en-GB" dirty="0"/>
          </a:p>
        </p:txBody>
      </p:sp>
      <p:sp>
        <p:nvSpPr>
          <p:cNvPr id="4" name="Slide Number Placeholder 3"/>
          <p:cNvSpPr>
            <a:spLocks noGrp="1"/>
          </p:cNvSpPr>
          <p:nvPr>
            <p:ph type="sldNum" sz="quarter" idx="10"/>
          </p:nvPr>
        </p:nvSpPr>
        <p:spPr/>
        <p:txBody>
          <a:bodyPr/>
          <a:lstStyle/>
          <a:p>
            <a:fld id="{3C6A6BF5-D12F-4DFA-8776-42A81B223169}" type="slidenum">
              <a:rPr lang="en-GB" smtClean="0"/>
              <a:t>5</a:t>
            </a:fld>
            <a:endParaRPr lang="en-GB"/>
          </a:p>
        </p:txBody>
      </p:sp>
    </p:spTree>
    <p:extLst>
      <p:ext uri="{BB962C8B-B14F-4D97-AF65-F5344CB8AC3E}">
        <p14:creationId xmlns:p14="http://schemas.microsoft.com/office/powerpoint/2010/main" val="2112741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Specific criteria and placed on red, amber or yellow depending on level of need. Can move up or down the ratings.</a:t>
            </a:r>
            <a:r>
              <a:rPr lang="en-GB" baseline="0" dirty="0"/>
              <a:t> Identifies those at risk so we should know about them before it reaches crisis and hospital admission. </a:t>
            </a:r>
            <a:endParaRPr lang="en-GB" dirty="0"/>
          </a:p>
          <a:p>
            <a:r>
              <a:rPr lang="en-GB" dirty="0"/>
              <a:t>Fortnightly meetings to discuss all young</a:t>
            </a:r>
            <a:r>
              <a:rPr lang="en-GB" baseline="0" dirty="0"/>
              <a:t> people and ensure we are working collaboratively and moving forward with care and support </a:t>
            </a:r>
            <a:endParaRPr lang="en-GB" dirty="0"/>
          </a:p>
        </p:txBody>
      </p:sp>
      <p:sp>
        <p:nvSpPr>
          <p:cNvPr id="4" name="Slide Number Placeholder 3"/>
          <p:cNvSpPr>
            <a:spLocks noGrp="1"/>
          </p:cNvSpPr>
          <p:nvPr>
            <p:ph type="sldNum" sz="quarter" idx="10"/>
          </p:nvPr>
        </p:nvSpPr>
        <p:spPr/>
        <p:txBody>
          <a:bodyPr/>
          <a:lstStyle/>
          <a:p>
            <a:fld id="{3C6A6BF5-D12F-4DFA-8776-42A81B223169}" type="slidenum">
              <a:rPr lang="en-GB" smtClean="0"/>
              <a:t>6</a:t>
            </a:fld>
            <a:endParaRPr lang="en-GB"/>
          </a:p>
        </p:txBody>
      </p:sp>
    </p:spTree>
    <p:extLst>
      <p:ext uri="{BB962C8B-B14F-4D97-AF65-F5344CB8AC3E}">
        <p14:creationId xmlns:p14="http://schemas.microsoft.com/office/powerpoint/2010/main" val="3552666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Specific criteria and placed on red, amber or yellow depending on level of need. Can move up or down the ratings.</a:t>
            </a:r>
            <a:r>
              <a:rPr lang="en-GB" baseline="0" dirty="0"/>
              <a:t> Identifies those at risk so we should know about them before it reaches crisis and hospital admission. </a:t>
            </a:r>
            <a:endParaRPr lang="en-GB" dirty="0"/>
          </a:p>
          <a:p>
            <a:r>
              <a:rPr lang="en-GB" dirty="0"/>
              <a:t>Fortnightly meetings to discuss all young</a:t>
            </a:r>
            <a:r>
              <a:rPr lang="en-GB" baseline="0" dirty="0"/>
              <a:t> people and ensure we are working collaboratively and moving forward with care and support </a:t>
            </a:r>
            <a:endParaRPr lang="en-GB" dirty="0"/>
          </a:p>
        </p:txBody>
      </p:sp>
      <p:sp>
        <p:nvSpPr>
          <p:cNvPr id="4" name="Slide Number Placeholder 3"/>
          <p:cNvSpPr>
            <a:spLocks noGrp="1"/>
          </p:cNvSpPr>
          <p:nvPr>
            <p:ph type="sldNum" sz="quarter" idx="10"/>
          </p:nvPr>
        </p:nvSpPr>
        <p:spPr/>
        <p:txBody>
          <a:bodyPr/>
          <a:lstStyle/>
          <a:p>
            <a:fld id="{3C6A6BF5-D12F-4DFA-8776-42A81B223169}" type="slidenum">
              <a:rPr lang="en-GB" smtClean="0"/>
              <a:t>7</a:t>
            </a:fld>
            <a:endParaRPr lang="en-GB"/>
          </a:p>
        </p:txBody>
      </p:sp>
    </p:spTree>
    <p:extLst>
      <p:ext uri="{BB962C8B-B14F-4D97-AF65-F5344CB8AC3E}">
        <p14:creationId xmlns:p14="http://schemas.microsoft.com/office/powerpoint/2010/main" val="3402485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Specific criteria and placed on red, amber or yellow depending on level of need. Can move up or down the ratings.</a:t>
            </a:r>
            <a:r>
              <a:rPr lang="en-GB" baseline="0" dirty="0"/>
              <a:t> Identifies those at risk so we should know about them before it reaches crisis and hospital admission. </a:t>
            </a:r>
            <a:endParaRPr lang="en-GB" dirty="0"/>
          </a:p>
          <a:p>
            <a:r>
              <a:rPr lang="en-GB" dirty="0"/>
              <a:t>Fortnightly meetings to discuss all young</a:t>
            </a:r>
            <a:r>
              <a:rPr lang="en-GB" baseline="0" dirty="0"/>
              <a:t> people and ensure we are working collaboratively and moving forward with care and support </a:t>
            </a:r>
            <a:endParaRPr lang="en-GB" dirty="0"/>
          </a:p>
        </p:txBody>
      </p:sp>
      <p:sp>
        <p:nvSpPr>
          <p:cNvPr id="4" name="Slide Number Placeholder 3"/>
          <p:cNvSpPr>
            <a:spLocks noGrp="1"/>
          </p:cNvSpPr>
          <p:nvPr>
            <p:ph type="sldNum" sz="quarter" idx="10"/>
          </p:nvPr>
        </p:nvSpPr>
        <p:spPr/>
        <p:txBody>
          <a:bodyPr/>
          <a:lstStyle/>
          <a:p>
            <a:fld id="{3C6A6BF5-D12F-4DFA-8776-42A81B223169}" type="slidenum">
              <a:rPr lang="en-GB" smtClean="0"/>
              <a:t>9</a:t>
            </a:fld>
            <a:endParaRPr lang="en-GB"/>
          </a:p>
        </p:txBody>
      </p:sp>
    </p:spTree>
    <p:extLst>
      <p:ext uri="{BB962C8B-B14F-4D97-AF65-F5344CB8AC3E}">
        <p14:creationId xmlns:p14="http://schemas.microsoft.com/office/powerpoint/2010/main" val="3219810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Recommendation 7, Page 20 of These Are Our Children</a:t>
            </a:r>
          </a:p>
        </p:txBody>
      </p:sp>
      <p:sp>
        <p:nvSpPr>
          <p:cNvPr id="4" name="Slide Number Placeholder 3"/>
          <p:cNvSpPr>
            <a:spLocks noGrp="1"/>
          </p:cNvSpPr>
          <p:nvPr>
            <p:ph type="sldNum" sz="quarter" idx="5"/>
          </p:nvPr>
        </p:nvSpPr>
        <p:spPr/>
        <p:txBody>
          <a:bodyPr/>
          <a:lstStyle/>
          <a:p>
            <a:fld id="{3C6A6BF5-D12F-4DFA-8776-42A81B223169}" type="slidenum">
              <a:rPr lang="en-GB" smtClean="0"/>
              <a:t>10</a:t>
            </a:fld>
            <a:endParaRPr lang="en-GB"/>
          </a:p>
        </p:txBody>
      </p:sp>
    </p:spTree>
    <p:extLst>
      <p:ext uri="{BB962C8B-B14F-4D97-AF65-F5344CB8AC3E}">
        <p14:creationId xmlns:p14="http://schemas.microsoft.com/office/powerpoint/2010/main" val="2292670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Specific criteria and placed on red, amber or yellow depending on level of need. Can move up or down the ratings.</a:t>
            </a:r>
            <a:r>
              <a:rPr lang="en-GB" baseline="0" dirty="0"/>
              <a:t> Identifies those at risk so we should know about them before it reaches crisis and hospital admission. </a:t>
            </a:r>
            <a:endParaRPr lang="en-GB" dirty="0"/>
          </a:p>
          <a:p>
            <a:r>
              <a:rPr lang="en-GB" dirty="0"/>
              <a:t>Fortnightly meetings to discuss all young</a:t>
            </a:r>
            <a:r>
              <a:rPr lang="en-GB" baseline="0" dirty="0"/>
              <a:t> people and ensure we are working collaboratively and moving forward with care and support </a:t>
            </a:r>
            <a:endParaRPr lang="en-GB" dirty="0"/>
          </a:p>
        </p:txBody>
      </p:sp>
      <p:sp>
        <p:nvSpPr>
          <p:cNvPr id="4" name="Slide Number Placeholder 3"/>
          <p:cNvSpPr>
            <a:spLocks noGrp="1"/>
          </p:cNvSpPr>
          <p:nvPr>
            <p:ph type="sldNum" sz="quarter" idx="10"/>
          </p:nvPr>
        </p:nvSpPr>
        <p:spPr/>
        <p:txBody>
          <a:bodyPr/>
          <a:lstStyle/>
          <a:p>
            <a:fld id="{3C6A6BF5-D12F-4DFA-8776-42A81B223169}" type="slidenum">
              <a:rPr lang="en-GB" smtClean="0"/>
              <a:t>11</a:t>
            </a:fld>
            <a:endParaRPr lang="en-GB"/>
          </a:p>
        </p:txBody>
      </p:sp>
    </p:spTree>
    <p:extLst>
      <p:ext uri="{BB962C8B-B14F-4D97-AF65-F5344CB8AC3E}">
        <p14:creationId xmlns:p14="http://schemas.microsoft.com/office/powerpoint/2010/main" val="3283708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734EC55-6C9D-4B97-A137-F21CF43E09E8}"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6DDD5E-E9B2-4DA2-B2D9-F0D9289B1614}" type="slidenum">
              <a:rPr lang="en-GB" smtClean="0"/>
              <a:t>‹#›</a:t>
            </a:fld>
            <a:endParaRPr lang="en-GB"/>
          </a:p>
        </p:txBody>
      </p:sp>
    </p:spTree>
    <p:extLst>
      <p:ext uri="{BB962C8B-B14F-4D97-AF65-F5344CB8AC3E}">
        <p14:creationId xmlns:p14="http://schemas.microsoft.com/office/powerpoint/2010/main" val="1634552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4EC55-6C9D-4B97-A137-F21CF43E09E8}"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6DDD5E-E9B2-4DA2-B2D9-F0D9289B1614}" type="slidenum">
              <a:rPr lang="en-GB" smtClean="0"/>
              <a:t>‹#›</a:t>
            </a:fld>
            <a:endParaRPr lang="en-GB"/>
          </a:p>
        </p:txBody>
      </p:sp>
    </p:spTree>
    <p:extLst>
      <p:ext uri="{BB962C8B-B14F-4D97-AF65-F5344CB8AC3E}">
        <p14:creationId xmlns:p14="http://schemas.microsoft.com/office/powerpoint/2010/main" val="3447974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4EC55-6C9D-4B97-A137-F21CF43E09E8}"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6DDD5E-E9B2-4DA2-B2D9-F0D9289B1614}" type="slidenum">
              <a:rPr lang="en-GB" smtClean="0"/>
              <a:t>‹#›</a:t>
            </a:fld>
            <a:endParaRPr lang="en-GB"/>
          </a:p>
        </p:txBody>
      </p:sp>
    </p:spTree>
    <p:extLst>
      <p:ext uri="{BB962C8B-B14F-4D97-AF65-F5344CB8AC3E}">
        <p14:creationId xmlns:p14="http://schemas.microsoft.com/office/powerpoint/2010/main" val="326134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53CCA-755B-40C2-B904-C53AD77526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7B5537E-E869-499B-A54E-5964D015DA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2016F24-2B3F-4FF2-8773-2BA1380AC321}"/>
              </a:ext>
            </a:extLst>
          </p:cNvPr>
          <p:cNvSpPr>
            <a:spLocks noGrp="1"/>
          </p:cNvSpPr>
          <p:nvPr>
            <p:ph type="dt" sz="half" idx="10"/>
          </p:nvPr>
        </p:nvSpPr>
        <p:spPr/>
        <p:txBody>
          <a:bodyPr/>
          <a:lstStyle/>
          <a:p>
            <a:fld id="{4661E970-B72A-4254-9B33-E4775757CB6A}" type="datetime1">
              <a:rPr lang="en-GB" smtClean="0"/>
              <a:t>14/06/2022</a:t>
            </a:fld>
            <a:endParaRPr lang="en-GB"/>
          </a:p>
        </p:txBody>
      </p:sp>
      <p:sp>
        <p:nvSpPr>
          <p:cNvPr id="5" name="Footer Placeholder 4">
            <a:extLst>
              <a:ext uri="{FF2B5EF4-FFF2-40B4-BE49-F238E27FC236}">
                <a16:creationId xmlns:a16="http://schemas.microsoft.com/office/drawing/2014/main" id="{E83BBEB0-4961-4134-94CE-F76FEE9C63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0D3AF2-6C82-4594-A349-30527FBD97C5}"/>
              </a:ext>
            </a:extLst>
          </p:cNvPr>
          <p:cNvSpPr>
            <a:spLocks noGrp="1"/>
          </p:cNvSpPr>
          <p:nvPr>
            <p:ph type="sldNum" sz="quarter" idx="12"/>
          </p:nvPr>
        </p:nvSpPr>
        <p:spPr/>
        <p:txBody>
          <a:bodyPr/>
          <a:lstStyle/>
          <a:p>
            <a:fld id="{F3983586-8F2E-4E6C-941F-7D139DBD38A3}" type="slidenum">
              <a:rPr lang="en-GB" smtClean="0"/>
              <a:t>‹#›</a:t>
            </a:fld>
            <a:endParaRPr lang="en-GB"/>
          </a:p>
        </p:txBody>
      </p:sp>
    </p:spTree>
    <p:extLst>
      <p:ext uri="{BB962C8B-B14F-4D97-AF65-F5344CB8AC3E}">
        <p14:creationId xmlns:p14="http://schemas.microsoft.com/office/powerpoint/2010/main" val="28774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136E4-A351-41D0-9661-4E180C0BBB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E7D913-1FE6-466B-8F1F-70A36D0184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77A089-FB8D-46DE-A1E7-CE14A6F292C1}"/>
              </a:ext>
            </a:extLst>
          </p:cNvPr>
          <p:cNvSpPr>
            <a:spLocks noGrp="1"/>
          </p:cNvSpPr>
          <p:nvPr>
            <p:ph type="dt" sz="half" idx="10"/>
          </p:nvPr>
        </p:nvSpPr>
        <p:spPr/>
        <p:txBody>
          <a:bodyPr/>
          <a:lstStyle/>
          <a:p>
            <a:fld id="{D9FD58A2-EC9F-4E34-B796-713EC562F8EE}" type="datetime1">
              <a:rPr lang="en-GB" smtClean="0"/>
              <a:t>14/06/2022</a:t>
            </a:fld>
            <a:endParaRPr lang="en-GB"/>
          </a:p>
        </p:txBody>
      </p:sp>
      <p:sp>
        <p:nvSpPr>
          <p:cNvPr id="5" name="Footer Placeholder 4">
            <a:extLst>
              <a:ext uri="{FF2B5EF4-FFF2-40B4-BE49-F238E27FC236}">
                <a16:creationId xmlns:a16="http://schemas.microsoft.com/office/drawing/2014/main" id="{0DBB9F01-1F01-40C5-A837-7C554BCB85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7263DA-E6C2-46F2-9C9D-DD2737084D7B}"/>
              </a:ext>
            </a:extLst>
          </p:cNvPr>
          <p:cNvSpPr>
            <a:spLocks noGrp="1"/>
          </p:cNvSpPr>
          <p:nvPr>
            <p:ph type="sldNum" sz="quarter" idx="12"/>
          </p:nvPr>
        </p:nvSpPr>
        <p:spPr/>
        <p:txBody>
          <a:bodyPr/>
          <a:lstStyle/>
          <a:p>
            <a:fld id="{F3983586-8F2E-4E6C-941F-7D139DBD38A3}" type="slidenum">
              <a:rPr lang="en-GB" smtClean="0"/>
              <a:t>‹#›</a:t>
            </a:fld>
            <a:endParaRPr lang="en-GB"/>
          </a:p>
        </p:txBody>
      </p:sp>
    </p:spTree>
    <p:extLst>
      <p:ext uri="{BB962C8B-B14F-4D97-AF65-F5344CB8AC3E}">
        <p14:creationId xmlns:p14="http://schemas.microsoft.com/office/powerpoint/2010/main" val="2732763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99B55-3297-471D-9AAF-F646AF6D4C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0291537-B86F-40D0-A7C3-5258CC1B84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B4E57A6-C883-4F66-88E5-2E3226BF66F1}"/>
              </a:ext>
            </a:extLst>
          </p:cNvPr>
          <p:cNvSpPr>
            <a:spLocks noGrp="1"/>
          </p:cNvSpPr>
          <p:nvPr>
            <p:ph type="dt" sz="half" idx="10"/>
          </p:nvPr>
        </p:nvSpPr>
        <p:spPr/>
        <p:txBody>
          <a:bodyPr/>
          <a:lstStyle/>
          <a:p>
            <a:fld id="{0CC10181-C408-4919-893A-12EEB45483D1}" type="datetime1">
              <a:rPr lang="en-GB" smtClean="0"/>
              <a:t>14/06/2022</a:t>
            </a:fld>
            <a:endParaRPr lang="en-GB"/>
          </a:p>
        </p:txBody>
      </p:sp>
      <p:sp>
        <p:nvSpPr>
          <p:cNvPr id="5" name="Footer Placeholder 4">
            <a:extLst>
              <a:ext uri="{FF2B5EF4-FFF2-40B4-BE49-F238E27FC236}">
                <a16:creationId xmlns:a16="http://schemas.microsoft.com/office/drawing/2014/main" id="{4AD12ABF-7323-4A17-9ED5-C08C39C5AF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DBAE2-3A0C-43E3-A147-189FBEBB6104}"/>
              </a:ext>
            </a:extLst>
          </p:cNvPr>
          <p:cNvSpPr>
            <a:spLocks noGrp="1"/>
          </p:cNvSpPr>
          <p:nvPr>
            <p:ph type="sldNum" sz="quarter" idx="12"/>
          </p:nvPr>
        </p:nvSpPr>
        <p:spPr/>
        <p:txBody>
          <a:bodyPr/>
          <a:lstStyle/>
          <a:p>
            <a:fld id="{F3983586-8F2E-4E6C-941F-7D139DBD38A3}" type="slidenum">
              <a:rPr lang="en-GB" smtClean="0"/>
              <a:t>‹#›</a:t>
            </a:fld>
            <a:endParaRPr lang="en-GB"/>
          </a:p>
        </p:txBody>
      </p:sp>
    </p:spTree>
    <p:extLst>
      <p:ext uri="{BB962C8B-B14F-4D97-AF65-F5344CB8AC3E}">
        <p14:creationId xmlns:p14="http://schemas.microsoft.com/office/powerpoint/2010/main" val="2400146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3AF0D-9B54-4204-91A8-22378ECC88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11F6AA-B54D-4009-B4A3-42D79A326BE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7EF0D23-A542-44D6-91C3-2A6ADCEEE95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C07B543-01AE-4464-909E-56B2ADA49A1A}"/>
              </a:ext>
            </a:extLst>
          </p:cNvPr>
          <p:cNvSpPr>
            <a:spLocks noGrp="1"/>
          </p:cNvSpPr>
          <p:nvPr>
            <p:ph type="dt" sz="half" idx="10"/>
          </p:nvPr>
        </p:nvSpPr>
        <p:spPr/>
        <p:txBody>
          <a:bodyPr/>
          <a:lstStyle/>
          <a:p>
            <a:fld id="{8B9F837C-E04A-4048-AB6A-22BBD1FF80C4}" type="datetime1">
              <a:rPr lang="en-GB" smtClean="0"/>
              <a:t>14/06/2022</a:t>
            </a:fld>
            <a:endParaRPr lang="en-GB"/>
          </a:p>
        </p:txBody>
      </p:sp>
      <p:sp>
        <p:nvSpPr>
          <p:cNvPr id="6" name="Footer Placeholder 5">
            <a:extLst>
              <a:ext uri="{FF2B5EF4-FFF2-40B4-BE49-F238E27FC236}">
                <a16:creationId xmlns:a16="http://schemas.microsoft.com/office/drawing/2014/main" id="{48F729A6-E754-4B4B-AC36-7061C853D5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C40E57-9144-4936-82A1-73F07BFCBF7C}"/>
              </a:ext>
            </a:extLst>
          </p:cNvPr>
          <p:cNvSpPr>
            <a:spLocks noGrp="1"/>
          </p:cNvSpPr>
          <p:nvPr>
            <p:ph type="sldNum" sz="quarter" idx="12"/>
          </p:nvPr>
        </p:nvSpPr>
        <p:spPr/>
        <p:txBody>
          <a:bodyPr/>
          <a:lstStyle/>
          <a:p>
            <a:fld id="{F3983586-8F2E-4E6C-941F-7D139DBD38A3}" type="slidenum">
              <a:rPr lang="en-GB" smtClean="0"/>
              <a:t>‹#›</a:t>
            </a:fld>
            <a:endParaRPr lang="en-GB"/>
          </a:p>
        </p:txBody>
      </p:sp>
    </p:spTree>
    <p:extLst>
      <p:ext uri="{BB962C8B-B14F-4D97-AF65-F5344CB8AC3E}">
        <p14:creationId xmlns:p14="http://schemas.microsoft.com/office/powerpoint/2010/main" val="3204628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A4240-7AD0-4396-867F-5D918B8DCB5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45F29B-33F0-4B54-8BBD-2E416E38CC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909CF3A-3FFA-4411-AC8E-207678783C3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AD2F35A-DA83-4146-BCEA-8E2893C39E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2BA9735-62BD-4B0F-A594-2E390039660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EA5B45A-CF0F-47E1-B4A0-B0C47B79024D}"/>
              </a:ext>
            </a:extLst>
          </p:cNvPr>
          <p:cNvSpPr>
            <a:spLocks noGrp="1"/>
          </p:cNvSpPr>
          <p:nvPr>
            <p:ph type="dt" sz="half" idx="10"/>
          </p:nvPr>
        </p:nvSpPr>
        <p:spPr/>
        <p:txBody>
          <a:bodyPr/>
          <a:lstStyle/>
          <a:p>
            <a:fld id="{EF82A79B-C0CA-4726-9188-62A888AE7FFF}" type="datetime1">
              <a:rPr lang="en-GB" smtClean="0"/>
              <a:t>14/06/2022</a:t>
            </a:fld>
            <a:endParaRPr lang="en-GB"/>
          </a:p>
        </p:txBody>
      </p:sp>
      <p:sp>
        <p:nvSpPr>
          <p:cNvPr id="8" name="Footer Placeholder 7">
            <a:extLst>
              <a:ext uri="{FF2B5EF4-FFF2-40B4-BE49-F238E27FC236}">
                <a16:creationId xmlns:a16="http://schemas.microsoft.com/office/drawing/2014/main" id="{08F6ADB5-41F4-4FAD-9009-5EB64BBFA9E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2E14FDD-B693-4CF3-9212-B846C2CCAE34}"/>
              </a:ext>
            </a:extLst>
          </p:cNvPr>
          <p:cNvSpPr>
            <a:spLocks noGrp="1"/>
          </p:cNvSpPr>
          <p:nvPr>
            <p:ph type="sldNum" sz="quarter" idx="12"/>
          </p:nvPr>
        </p:nvSpPr>
        <p:spPr/>
        <p:txBody>
          <a:bodyPr/>
          <a:lstStyle/>
          <a:p>
            <a:fld id="{F3983586-8F2E-4E6C-941F-7D139DBD38A3}" type="slidenum">
              <a:rPr lang="en-GB" smtClean="0"/>
              <a:t>‹#›</a:t>
            </a:fld>
            <a:endParaRPr lang="en-GB"/>
          </a:p>
        </p:txBody>
      </p:sp>
    </p:spTree>
    <p:extLst>
      <p:ext uri="{BB962C8B-B14F-4D97-AF65-F5344CB8AC3E}">
        <p14:creationId xmlns:p14="http://schemas.microsoft.com/office/powerpoint/2010/main" val="1982691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F4C40-DB55-4981-8A89-DAC831D9BE2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408774-E6AE-4F14-9D5A-52AC1F4A546E}"/>
              </a:ext>
            </a:extLst>
          </p:cNvPr>
          <p:cNvSpPr>
            <a:spLocks noGrp="1"/>
          </p:cNvSpPr>
          <p:nvPr>
            <p:ph type="dt" sz="half" idx="10"/>
          </p:nvPr>
        </p:nvSpPr>
        <p:spPr/>
        <p:txBody>
          <a:bodyPr/>
          <a:lstStyle/>
          <a:p>
            <a:fld id="{073F782D-96E7-4904-98E3-363DFD842F16}" type="datetime1">
              <a:rPr lang="en-GB" smtClean="0"/>
              <a:t>14/06/2022</a:t>
            </a:fld>
            <a:endParaRPr lang="en-GB"/>
          </a:p>
        </p:txBody>
      </p:sp>
      <p:sp>
        <p:nvSpPr>
          <p:cNvPr id="4" name="Footer Placeholder 3">
            <a:extLst>
              <a:ext uri="{FF2B5EF4-FFF2-40B4-BE49-F238E27FC236}">
                <a16:creationId xmlns:a16="http://schemas.microsoft.com/office/drawing/2014/main" id="{51898E42-4FF8-450C-9AA0-FE6F2A00AFE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432E4A-1D26-4E81-9B38-40851A58F5D9}"/>
              </a:ext>
            </a:extLst>
          </p:cNvPr>
          <p:cNvSpPr>
            <a:spLocks noGrp="1"/>
          </p:cNvSpPr>
          <p:nvPr>
            <p:ph type="sldNum" sz="quarter" idx="12"/>
          </p:nvPr>
        </p:nvSpPr>
        <p:spPr/>
        <p:txBody>
          <a:bodyPr/>
          <a:lstStyle/>
          <a:p>
            <a:fld id="{F3983586-8F2E-4E6C-941F-7D139DBD38A3}" type="slidenum">
              <a:rPr lang="en-GB" smtClean="0"/>
              <a:t>‹#›</a:t>
            </a:fld>
            <a:endParaRPr lang="en-GB"/>
          </a:p>
        </p:txBody>
      </p:sp>
    </p:spTree>
    <p:extLst>
      <p:ext uri="{BB962C8B-B14F-4D97-AF65-F5344CB8AC3E}">
        <p14:creationId xmlns:p14="http://schemas.microsoft.com/office/powerpoint/2010/main" val="4282616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0D71E1-27E9-45DF-95BC-F0409C18FAD9}"/>
              </a:ext>
            </a:extLst>
          </p:cNvPr>
          <p:cNvSpPr>
            <a:spLocks noGrp="1"/>
          </p:cNvSpPr>
          <p:nvPr>
            <p:ph type="dt" sz="half" idx="10"/>
          </p:nvPr>
        </p:nvSpPr>
        <p:spPr/>
        <p:txBody>
          <a:bodyPr/>
          <a:lstStyle/>
          <a:p>
            <a:fld id="{8654C1A8-BD86-4F84-9D4D-D834CD79125A}" type="datetime1">
              <a:rPr lang="en-GB" smtClean="0"/>
              <a:t>14/06/2022</a:t>
            </a:fld>
            <a:endParaRPr lang="en-GB"/>
          </a:p>
        </p:txBody>
      </p:sp>
      <p:sp>
        <p:nvSpPr>
          <p:cNvPr id="3" name="Footer Placeholder 2">
            <a:extLst>
              <a:ext uri="{FF2B5EF4-FFF2-40B4-BE49-F238E27FC236}">
                <a16:creationId xmlns:a16="http://schemas.microsoft.com/office/drawing/2014/main" id="{8903CA4A-4FA8-4A1C-880B-2A39AA243DC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67BB7F9-4B83-4322-AF08-9B0D2542125A}"/>
              </a:ext>
            </a:extLst>
          </p:cNvPr>
          <p:cNvSpPr>
            <a:spLocks noGrp="1"/>
          </p:cNvSpPr>
          <p:nvPr>
            <p:ph type="sldNum" sz="quarter" idx="12"/>
          </p:nvPr>
        </p:nvSpPr>
        <p:spPr/>
        <p:txBody>
          <a:bodyPr/>
          <a:lstStyle/>
          <a:p>
            <a:fld id="{F3983586-8F2E-4E6C-941F-7D139DBD38A3}" type="slidenum">
              <a:rPr lang="en-GB" smtClean="0"/>
              <a:t>‹#›</a:t>
            </a:fld>
            <a:endParaRPr lang="en-GB"/>
          </a:p>
        </p:txBody>
      </p:sp>
    </p:spTree>
    <p:extLst>
      <p:ext uri="{BB962C8B-B14F-4D97-AF65-F5344CB8AC3E}">
        <p14:creationId xmlns:p14="http://schemas.microsoft.com/office/powerpoint/2010/main" val="467597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4740E-1BBB-468D-BA46-3424C7C4D2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FEA1DE-0459-465B-9FA4-7B6CEA243F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CF0793D-DCE1-4890-A311-76FBEE36E8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58EA98D-5894-4709-A648-140D842DEF06}"/>
              </a:ext>
            </a:extLst>
          </p:cNvPr>
          <p:cNvSpPr>
            <a:spLocks noGrp="1"/>
          </p:cNvSpPr>
          <p:nvPr>
            <p:ph type="dt" sz="half" idx="10"/>
          </p:nvPr>
        </p:nvSpPr>
        <p:spPr/>
        <p:txBody>
          <a:bodyPr/>
          <a:lstStyle/>
          <a:p>
            <a:fld id="{0BC791EC-56DB-45EA-B2B8-566DED72A905}" type="datetime1">
              <a:rPr lang="en-GB" smtClean="0"/>
              <a:t>14/06/2022</a:t>
            </a:fld>
            <a:endParaRPr lang="en-GB"/>
          </a:p>
        </p:txBody>
      </p:sp>
      <p:sp>
        <p:nvSpPr>
          <p:cNvPr id="6" name="Footer Placeholder 5">
            <a:extLst>
              <a:ext uri="{FF2B5EF4-FFF2-40B4-BE49-F238E27FC236}">
                <a16:creationId xmlns:a16="http://schemas.microsoft.com/office/drawing/2014/main" id="{5B9051D2-9689-4D5B-9F85-9154E4D119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2D9308-FAA5-462D-A7E7-05BEACE7D82E}"/>
              </a:ext>
            </a:extLst>
          </p:cNvPr>
          <p:cNvSpPr>
            <a:spLocks noGrp="1"/>
          </p:cNvSpPr>
          <p:nvPr>
            <p:ph type="sldNum" sz="quarter" idx="12"/>
          </p:nvPr>
        </p:nvSpPr>
        <p:spPr/>
        <p:txBody>
          <a:bodyPr/>
          <a:lstStyle/>
          <a:p>
            <a:fld id="{F3983586-8F2E-4E6C-941F-7D139DBD38A3}" type="slidenum">
              <a:rPr lang="en-GB" smtClean="0"/>
              <a:t>‹#›</a:t>
            </a:fld>
            <a:endParaRPr lang="en-GB"/>
          </a:p>
        </p:txBody>
      </p:sp>
    </p:spTree>
    <p:extLst>
      <p:ext uri="{BB962C8B-B14F-4D97-AF65-F5344CB8AC3E}">
        <p14:creationId xmlns:p14="http://schemas.microsoft.com/office/powerpoint/2010/main" val="209825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4EC55-6C9D-4B97-A137-F21CF43E09E8}"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6DDD5E-E9B2-4DA2-B2D9-F0D9289B1614}" type="slidenum">
              <a:rPr lang="en-GB" smtClean="0"/>
              <a:t>‹#›</a:t>
            </a:fld>
            <a:endParaRPr lang="en-GB"/>
          </a:p>
        </p:txBody>
      </p:sp>
    </p:spTree>
    <p:extLst>
      <p:ext uri="{BB962C8B-B14F-4D97-AF65-F5344CB8AC3E}">
        <p14:creationId xmlns:p14="http://schemas.microsoft.com/office/powerpoint/2010/main" val="2907786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21223-1F6E-48BF-8060-39A6985DB2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5611D65-5C23-4035-A636-A9F9807C63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05486BB-BF42-4D4E-AC9E-17C629FF95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122CCE-A873-40FD-9A6A-7C6E5F984E0E}"/>
              </a:ext>
            </a:extLst>
          </p:cNvPr>
          <p:cNvSpPr>
            <a:spLocks noGrp="1"/>
          </p:cNvSpPr>
          <p:nvPr>
            <p:ph type="dt" sz="half" idx="10"/>
          </p:nvPr>
        </p:nvSpPr>
        <p:spPr/>
        <p:txBody>
          <a:bodyPr/>
          <a:lstStyle/>
          <a:p>
            <a:fld id="{F9AA1ADD-800F-4509-BCF7-824AECBB5490}" type="datetime1">
              <a:rPr lang="en-GB" smtClean="0"/>
              <a:t>14/06/2022</a:t>
            </a:fld>
            <a:endParaRPr lang="en-GB"/>
          </a:p>
        </p:txBody>
      </p:sp>
      <p:sp>
        <p:nvSpPr>
          <p:cNvPr id="6" name="Footer Placeholder 5">
            <a:extLst>
              <a:ext uri="{FF2B5EF4-FFF2-40B4-BE49-F238E27FC236}">
                <a16:creationId xmlns:a16="http://schemas.microsoft.com/office/drawing/2014/main" id="{9AB5A9C2-B953-4CF7-BF5C-8D3D458251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34AB71-073D-4B9F-AA37-D4B0306469E7}"/>
              </a:ext>
            </a:extLst>
          </p:cNvPr>
          <p:cNvSpPr>
            <a:spLocks noGrp="1"/>
          </p:cNvSpPr>
          <p:nvPr>
            <p:ph type="sldNum" sz="quarter" idx="12"/>
          </p:nvPr>
        </p:nvSpPr>
        <p:spPr/>
        <p:txBody>
          <a:bodyPr/>
          <a:lstStyle/>
          <a:p>
            <a:fld id="{F3983586-8F2E-4E6C-941F-7D139DBD38A3}" type="slidenum">
              <a:rPr lang="en-GB" smtClean="0"/>
              <a:t>‹#›</a:t>
            </a:fld>
            <a:endParaRPr lang="en-GB"/>
          </a:p>
        </p:txBody>
      </p:sp>
    </p:spTree>
    <p:extLst>
      <p:ext uri="{BB962C8B-B14F-4D97-AF65-F5344CB8AC3E}">
        <p14:creationId xmlns:p14="http://schemas.microsoft.com/office/powerpoint/2010/main" val="25953359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8C65-4630-4B39-90A0-5EC17CF1DE5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574670-030B-4372-8034-29E3571215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5B7597-4025-4A18-9433-4A573A733CC5}"/>
              </a:ext>
            </a:extLst>
          </p:cNvPr>
          <p:cNvSpPr>
            <a:spLocks noGrp="1"/>
          </p:cNvSpPr>
          <p:nvPr>
            <p:ph type="dt" sz="half" idx="10"/>
          </p:nvPr>
        </p:nvSpPr>
        <p:spPr/>
        <p:txBody>
          <a:bodyPr/>
          <a:lstStyle/>
          <a:p>
            <a:fld id="{5257FC53-89E4-45C3-8F0A-F0B103986888}" type="datetime1">
              <a:rPr lang="en-GB" smtClean="0"/>
              <a:t>14/06/2022</a:t>
            </a:fld>
            <a:endParaRPr lang="en-GB"/>
          </a:p>
        </p:txBody>
      </p:sp>
      <p:sp>
        <p:nvSpPr>
          <p:cNvPr id="5" name="Footer Placeholder 4">
            <a:extLst>
              <a:ext uri="{FF2B5EF4-FFF2-40B4-BE49-F238E27FC236}">
                <a16:creationId xmlns:a16="http://schemas.microsoft.com/office/drawing/2014/main" id="{2CBE9086-3924-4355-8752-8287501857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E7278A-4188-468A-9033-6E244E9A5690}"/>
              </a:ext>
            </a:extLst>
          </p:cNvPr>
          <p:cNvSpPr>
            <a:spLocks noGrp="1"/>
          </p:cNvSpPr>
          <p:nvPr>
            <p:ph type="sldNum" sz="quarter" idx="12"/>
          </p:nvPr>
        </p:nvSpPr>
        <p:spPr/>
        <p:txBody>
          <a:bodyPr/>
          <a:lstStyle/>
          <a:p>
            <a:fld id="{F3983586-8F2E-4E6C-941F-7D139DBD38A3}" type="slidenum">
              <a:rPr lang="en-GB" smtClean="0"/>
              <a:t>‹#›</a:t>
            </a:fld>
            <a:endParaRPr lang="en-GB"/>
          </a:p>
        </p:txBody>
      </p:sp>
    </p:spTree>
    <p:extLst>
      <p:ext uri="{BB962C8B-B14F-4D97-AF65-F5344CB8AC3E}">
        <p14:creationId xmlns:p14="http://schemas.microsoft.com/office/powerpoint/2010/main" val="1309485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717C22-5DF9-41B2-992D-5C1D73A69B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31082-7F17-46C6-8D35-30796243A82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0FB7C1-7B4D-47DB-9AA9-FA774811E39F}"/>
              </a:ext>
            </a:extLst>
          </p:cNvPr>
          <p:cNvSpPr>
            <a:spLocks noGrp="1"/>
          </p:cNvSpPr>
          <p:nvPr>
            <p:ph type="dt" sz="half" idx="10"/>
          </p:nvPr>
        </p:nvSpPr>
        <p:spPr/>
        <p:txBody>
          <a:bodyPr/>
          <a:lstStyle/>
          <a:p>
            <a:fld id="{8F55D719-5080-4862-91B5-391054F3B400}" type="datetime1">
              <a:rPr lang="en-GB" smtClean="0"/>
              <a:t>14/06/2022</a:t>
            </a:fld>
            <a:endParaRPr lang="en-GB"/>
          </a:p>
        </p:txBody>
      </p:sp>
      <p:sp>
        <p:nvSpPr>
          <p:cNvPr id="5" name="Footer Placeholder 4">
            <a:extLst>
              <a:ext uri="{FF2B5EF4-FFF2-40B4-BE49-F238E27FC236}">
                <a16:creationId xmlns:a16="http://schemas.microsoft.com/office/drawing/2014/main" id="{EC55DFFC-E549-4FC9-99F3-DBE7C0C3CC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DE5EBC-A3D9-4922-AC11-439AA5624C82}"/>
              </a:ext>
            </a:extLst>
          </p:cNvPr>
          <p:cNvSpPr>
            <a:spLocks noGrp="1"/>
          </p:cNvSpPr>
          <p:nvPr>
            <p:ph type="sldNum" sz="quarter" idx="12"/>
          </p:nvPr>
        </p:nvSpPr>
        <p:spPr/>
        <p:txBody>
          <a:bodyPr/>
          <a:lstStyle/>
          <a:p>
            <a:fld id="{F3983586-8F2E-4E6C-941F-7D139DBD38A3}" type="slidenum">
              <a:rPr lang="en-GB" smtClean="0"/>
              <a:t>‹#›</a:t>
            </a:fld>
            <a:endParaRPr lang="en-GB"/>
          </a:p>
        </p:txBody>
      </p:sp>
    </p:spTree>
    <p:extLst>
      <p:ext uri="{BB962C8B-B14F-4D97-AF65-F5344CB8AC3E}">
        <p14:creationId xmlns:p14="http://schemas.microsoft.com/office/powerpoint/2010/main" val="3618294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4EC55-6C9D-4B97-A137-F21CF43E09E8}" type="datetimeFigureOut">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6DDD5E-E9B2-4DA2-B2D9-F0D9289B1614}" type="slidenum">
              <a:rPr lang="en-GB" smtClean="0"/>
              <a:t>‹#›</a:t>
            </a:fld>
            <a:endParaRPr lang="en-GB"/>
          </a:p>
        </p:txBody>
      </p:sp>
    </p:spTree>
    <p:extLst>
      <p:ext uri="{BB962C8B-B14F-4D97-AF65-F5344CB8AC3E}">
        <p14:creationId xmlns:p14="http://schemas.microsoft.com/office/powerpoint/2010/main" val="2987047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34EC55-6C9D-4B97-A137-F21CF43E09E8}" type="datetimeFigureOut">
              <a:rPr lang="en-GB" smtClean="0"/>
              <a:t>14/06/2022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6DDD5E-E9B2-4DA2-B2D9-F0D9289B1614}" type="slidenum">
              <a:rPr lang="en-GB" smtClean="0"/>
              <a:t>‹#›</a:t>
            </a:fld>
            <a:endParaRPr lang="en-GB"/>
          </a:p>
        </p:txBody>
      </p:sp>
    </p:spTree>
    <p:extLst>
      <p:ext uri="{BB962C8B-B14F-4D97-AF65-F5344CB8AC3E}">
        <p14:creationId xmlns:p14="http://schemas.microsoft.com/office/powerpoint/2010/main" val="1929591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34EC55-6C9D-4B97-A137-F21CF43E09E8}" type="datetimeFigureOut">
              <a:rPr lang="en-GB" smtClean="0"/>
              <a:t>14/06/2022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6DDD5E-E9B2-4DA2-B2D9-F0D9289B1614}" type="slidenum">
              <a:rPr lang="en-GB" smtClean="0"/>
              <a:t>‹#›</a:t>
            </a:fld>
            <a:endParaRPr lang="en-GB"/>
          </a:p>
        </p:txBody>
      </p:sp>
    </p:spTree>
    <p:extLst>
      <p:ext uri="{BB962C8B-B14F-4D97-AF65-F5344CB8AC3E}">
        <p14:creationId xmlns:p14="http://schemas.microsoft.com/office/powerpoint/2010/main" val="1963541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34EC55-6C9D-4B97-A137-F21CF43E09E8}" type="datetimeFigureOut">
              <a:rPr lang="en-GB" smtClean="0"/>
              <a:t>14/06/2022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6DDD5E-E9B2-4DA2-B2D9-F0D9289B1614}" type="slidenum">
              <a:rPr lang="en-GB" smtClean="0"/>
              <a:t>‹#›</a:t>
            </a:fld>
            <a:endParaRPr lang="en-GB"/>
          </a:p>
        </p:txBody>
      </p:sp>
    </p:spTree>
    <p:extLst>
      <p:ext uri="{BB962C8B-B14F-4D97-AF65-F5344CB8AC3E}">
        <p14:creationId xmlns:p14="http://schemas.microsoft.com/office/powerpoint/2010/main" val="216663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4EC55-6C9D-4B97-A137-F21CF43E09E8}" type="datetimeFigureOut">
              <a:rPr lang="en-GB" smtClean="0"/>
              <a:t>14/06/2022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6DDD5E-E9B2-4DA2-B2D9-F0D9289B1614}" type="slidenum">
              <a:rPr lang="en-GB" smtClean="0"/>
              <a:t>‹#›</a:t>
            </a:fld>
            <a:endParaRPr lang="en-GB"/>
          </a:p>
        </p:txBody>
      </p:sp>
    </p:spTree>
    <p:extLst>
      <p:ext uri="{BB962C8B-B14F-4D97-AF65-F5344CB8AC3E}">
        <p14:creationId xmlns:p14="http://schemas.microsoft.com/office/powerpoint/2010/main" val="3596961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34EC55-6C9D-4B97-A137-F21CF43E09E8}" type="datetimeFigureOut">
              <a:rPr lang="en-GB" smtClean="0"/>
              <a:t>14/06/2022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6DDD5E-E9B2-4DA2-B2D9-F0D9289B1614}" type="slidenum">
              <a:rPr lang="en-GB" smtClean="0"/>
              <a:t>‹#›</a:t>
            </a:fld>
            <a:endParaRPr lang="en-GB"/>
          </a:p>
        </p:txBody>
      </p:sp>
    </p:spTree>
    <p:extLst>
      <p:ext uri="{BB962C8B-B14F-4D97-AF65-F5344CB8AC3E}">
        <p14:creationId xmlns:p14="http://schemas.microsoft.com/office/powerpoint/2010/main" val="1035450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34EC55-6C9D-4B97-A137-F21CF43E09E8}" type="datetimeFigureOut">
              <a:rPr lang="en-GB" smtClean="0"/>
              <a:t>14/06/2022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6DDD5E-E9B2-4DA2-B2D9-F0D9289B1614}" type="slidenum">
              <a:rPr lang="en-GB" smtClean="0"/>
              <a:t>‹#›</a:t>
            </a:fld>
            <a:endParaRPr lang="en-GB"/>
          </a:p>
        </p:txBody>
      </p:sp>
    </p:spTree>
    <p:extLst>
      <p:ext uri="{BB962C8B-B14F-4D97-AF65-F5344CB8AC3E}">
        <p14:creationId xmlns:p14="http://schemas.microsoft.com/office/powerpoint/2010/main" val="1866801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4EC55-6C9D-4B97-A137-F21CF43E09E8}" type="datetimeFigureOut">
              <a:rPr lang="en-GB" smtClean="0"/>
              <a:t>14/06/2022</a:t>
            </a:fld>
            <a:endParaRPr lang="en-GB"/>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6DDD5E-E9B2-4DA2-B2D9-F0D9289B1614}" type="slidenum">
              <a:rPr lang="en-GB" smtClean="0"/>
              <a:t>‹#›</a:t>
            </a:fld>
            <a:endParaRPr lang="en-GB"/>
          </a:p>
        </p:txBody>
      </p:sp>
    </p:spTree>
    <p:extLst>
      <p:ext uri="{BB962C8B-B14F-4D97-AF65-F5344CB8AC3E}">
        <p14:creationId xmlns:p14="http://schemas.microsoft.com/office/powerpoint/2010/main" val="1759402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3D663B-854B-4D4D-B80B-6B5FE52CC5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87AD9D-66B7-4C3F-B007-EF7A0FB342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2C310C-D0D6-4EF8-BA2A-8F08B01AA7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286741-4671-486F-8804-E3083405C05B}" type="datetime1">
              <a:rPr lang="en-GB" smtClean="0"/>
              <a:t>14/06/2022</a:t>
            </a:fld>
            <a:endParaRPr lang="en-GB"/>
          </a:p>
        </p:txBody>
      </p:sp>
      <p:sp>
        <p:nvSpPr>
          <p:cNvPr id="5" name="Footer Placeholder 4">
            <a:extLst>
              <a:ext uri="{FF2B5EF4-FFF2-40B4-BE49-F238E27FC236}">
                <a16:creationId xmlns:a16="http://schemas.microsoft.com/office/drawing/2014/main" id="{941D9410-3A36-410E-B758-2E46D3A120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3D0608E-AF63-429C-AA7E-5A0AF3D718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983586-8F2E-4E6C-941F-7D139DBD38A3}" type="slidenum">
              <a:rPr lang="en-GB" smtClean="0"/>
              <a:t>‹#›</a:t>
            </a:fld>
            <a:endParaRPr lang="en-GB"/>
          </a:p>
        </p:txBody>
      </p:sp>
    </p:spTree>
    <p:extLst>
      <p:ext uri="{BB962C8B-B14F-4D97-AF65-F5344CB8AC3E}">
        <p14:creationId xmlns:p14="http://schemas.microsoft.com/office/powerpoint/2010/main" val="33349313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ews.schoolsdo.org/2017/09/feds-set-100-mil-for-autism-research/"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png"/><Relationship Id="rId4" Type="http://schemas.openxmlformats.org/officeDocument/2006/relationships/image" Target="../media/image19.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hyperlink" Target="mailto:livewell.ldapkeyworkers@nhs.ne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freepngimg.com/png/85229-text-photography-question-interrogation-communication-stoc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F78796AF-79A0-47AC-BEFD-BFFC00F96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3D5ED2F-9C7C-4619-A767-5821C631DDC6}"/>
              </a:ext>
            </a:extLst>
          </p:cNvPr>
          <p:cNvSpPr>
            <a:spLocks noGrp="1"/>
          </p:cNvSpPr>
          <p:nvPr>
            <p:ph type="ctrTitle"/>
          </p:nvPr>
        </p:nvSpPr>
        <p:spPr>
          <a:xfrm>
            <a:off x="804672" y="338328"/>
            <a:ext cx="3877056" cy="2249424"/>
          </a:xfrm>
        </p:spPr>
        <p:txBody>
          <a:bodyPr vert="horz" lIns="91440" tIns="45720" rIns="91440" bIns="45720" rtlCol="0" anchor="b">
            <a:normAutofit/>
          </a:bodyPr>
          <a:lstStyle/>
          <a:p>
            <a:pPr algn="l">
              <a:lnSpc>
                <a:spcPct val="90000"/>
              </a:lnSpc>
            </a:pPr>
            <a:r>
              <a:rPr lang="en-GB" sz="5000" b="1" u="sng" dirty="0">
                <a:cs typeface="Calibri Light"/>
              </a:rPr>
              <a:t>The Keyworker Pilot </a:t>
            </a:r>
            <a:endParaRPr lang="en-GB" sz="5000" b="1" u="sng" kern="1200" dirty="0">
              <a:cs typeface="Calibri Light"/>
            </a:endParaRPr>
          </a:p>
        </p:txBody>
      </p:sp>
      <p:pic>
        <p:nvPicPr>
          <p:cNvPr id="4" name="Picture 3" descr="A picture containing person, indoor, dish&#10;&#10;Description automatically generated">
            <a:extLst>
              <a:ext uri="{FF2B5EF4-FFF2-40B4-BE49-F238E27FC236}">
                <a16:creationId xmlns:a16="http://schemas.microsoft.com/office/drawing/2014/main" id="{0E26DC48-5DD8-4558-AE78-98C0E65E91E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3158" b="3"/>
          <a:stretch/>
        </p:blipFill>
        <p:spPr>
          <a:xfrm>
            <a:off x="7881377" y="329822"/>
            <a:ext cx="3774517" cy="2611316"/>
          </a:xfrm>
          <a:prstGeom prst="rect">
            <a:avLst/>
          </a:prstGeom>
        </p:spPr>
      </p:pic>
      <p:pic>
        <p:nvPicPr>
          <p:cNvPr id="5" name="Picture 4" descr="Logo&#10;&#10;Description automatically generated">
            <a:extLst>
              <a:ext uri="{FF2B5EF4-FFF2-40B4-BE49-F238E27FC236}">
                <a16:creationId xmlns:a16="http://schemas.microsoft.com/office/drawing/2014/main" id="{891E3703-154C-407C-B8F5-36B821453C69}"/>
              </a:ext>
            </a:extLst>
          </p:cNvPr>
          <p:cNvPicPr>
            <a:picLocks noChangeAspect="1"/>
          </p:cNvPicPr>
          <p:nvPr/>
        </p:nvPicPr>
        <p:blipFill rotWithShape="1">
          <a:blip r:embed="rId4"/>
          <a:srcRect l="1369" r="12945" b="3"/>
          <a:stretch/>
        </p:blipFill>
        <p:spPr>
          <a:xfrm>
            <a:off x="7104291" y="3155743"/>
            <a:ext cx="4551602" cy="3147238"/>
          </a:xfrm>
          <a:prstGeom prst="rect">
            <a:avLst/>
          </a:prstGeom>
        </p:spPr>
      </p:pic>
    </p:spTree>
    <p:extLst>
      <p:ext uri="{BB962C8B-B14F-4D97-AF65-F5344CB8AC3E}">
        <p14:creationId xmlns:p14="http://schemas.microsoft.com/office/powerpoint/2010/main" val="62280191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Rounded Corners 97">
            <a:extLst>
              <a:ext uri="{FF2B5EF4-FFF2-40B4-BE49-F238E27FC236}">
                <a16:creationId xmlns:a16="http://schemas.microsoft.com/office/drawing/2014/main" id="{51BBFD96-C2C1-4C3F-B663-7CCCEA4CD9F2}"/>
              </a:ext>
            </a:extLst>
          </p:cNvPr>
          <p:cNvSpPr/>
          <p:nvPr/>
        </p:nvSpPr>
        <p:spPr>
          <a:xfrm>
            <a:off x="2685199" y="4431592"/>
            <a:ext cx="1916493" cy="931784"/>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Rounded Corners 96">
            <a:extLst>
              <a:ext uri="{FF2B5EF4-FFF2-40B4-BE49-F238E27FC236}">
                <a16:creationId xmlns:a16="http://schemas.microsoft.com/office/drawing/2014/main" id="{BA9B3EB5-6FEA-4765-AB8A-8A9B88CF6224}"/>
              </a:ext>
            </a:extLst>
          </p:cNvPr>
          <p:cNvSpPr/>
          <p:nvPr/>
        </p:nvSpPr>
        <p:spPr>
          <a:xfrm>
            <a:off x="2723834" y="3243010"/>
            <a:ext cx="1916493" cy="931784"/>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Rounded Corners 95">
            <a:extLst>
              <a:ext uri="{FF2B5EF4-FFF2-40B4-BE49-F238E27FC236}">
                <a16:creationId xmlns:a16="http://schemas.microsoft.com/office/drawing/2014/main" id="{DC9C1249-4F7B-498C-8B41-8F7FA04684E6}"/>
              </a:ext>
            </a:extLst>
          </p:cNvPr>
          <p:cNvSpPr/>
          <p:nvPr/>
        </p:nvSpPr>
        <p:spPr>
          <a:xfrm>
            <a:off x="2685199" y="2033542"/>
            <a:ext cx="1916493" cy="931784"/>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Rounded Corners 94">
            <a:extLst>
              <a:ext uri="{FF2B5EF4-FFF2-40B4-BE49-F238E27FC236}">
                <a16:creationId xmlns:a16="http://schemas.microsoft.com/office/drawing/2014/main" id="{ACEA667A-DC7D-4A1C-9ACB-280BE6F5B7DD}"/>
              </a:ext>
            </a:extLst>
          </p:cNvPr>
          <p:cNvSpPr/>
          <p:nvPr/>
        </p:nvSpPr>
        <p:spPr>
          <a:xfrm>
            <a:off x="621536" y="4470739"/>
            <a:ext cx="1916493" cy="931784"/>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Rounded Corners 93">
            <a:extLst>
              <a:ext uri="{FF2B5EF4-FFF2-40B4-BE49-F238E27FC236}">
                <a16:creationId xmlns:a16="http://schemas.microsoft.com/office/drawing/2014/main" id="{E354A557-74D9-4865-A62A-C7209E87FD9C}"/>
              </a:ext>
            </a:extLst>
          </p:cNvPr>
          <p:cNvSpPr/>
          <p:nvPr/>
        </p:nvSpPr>
        <p:spPr>
          <a:xfrm>
            <a:off x="621536" y="3288174"/>
            <a:ext cx="1916493" cy="931784"/>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7D4F1157-2C33-4649-A987-C3AAF7516788}"/>
              </a:ext>
            </a:extLst>
          </p:cNvPr>
          <p:cNvSpPr/>
          <p:nvPr/>
        </p:nvSpPr>
        <p:spPr>
          <a:xfrm>
            <a:off x="621536" y="2049139"/>
            <a:ext cx="1916493" cy="931784"/>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18B2657-CCEA-4477-8A72-93C2F6384EC5}"/>
              </a:ext>
            </a:extLst>
          </p:cNvPr>
          <p:cNvSpPr/>
          <p:nvPr/>
        </p:nvSpPr>
        <p:spPr>
          <a:xfrm>
            <a:off x="261258" y="314961"/>
            <a:ext cx="8188035" cy="931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itle 1">
            <a:extLst>
              <a:ext uri="{FF2B5EF4-FFF2-40B4-BE49-F238E27FC236}">
                <a16:creationId xmlns:a16="http://schemas.microsoft.com/office/drawing/2014/main" id="{A21B0D95-5DBE-4C64-BFD3-6FDCBFEDD5AD}"/>
              </a:ext>
            </a:extLst>
          </p:cNvPr>
          <p:cNvSpPr>
            <a:spLocks noGrp="1"/>
          </p:cNvSpPr>
          <p:nvPr>
            <p:ph type="title"/>
          </p:nvPr>
        </p:nvSpPr>
        <p:spPr>
          <a:xfrm>
            <a:off x="533400" y="124620"/>
            <a:ext cx="10515600" cy="1325563"/>
          </a:xfrm>
        </p:spPr>
        <p:txBody>
          <a:bodyPr>
            <a:normAutofit/>
          </a:bodyPr>
          <a:lstStyle/>
          <a:p>
            <a:pPr algn="l"/>
            <a:r>
              <a:rPr lang="en-GB" dirty="0">
                <a:solidFill>
                  <a:schemeClr val="bg1"/>
                </a:solidFill>
                <a:latin typeface="+mn-lt"/>
                <a:cs typeface="Calibri Light"/>
              </a:rPr>
              <a:t>The Teams</a:t>
            </a:r>
          </a:p>
        </p:txBody>
      </p:sp>
      <p:sp>
        <p:nvSpPr>
          <p:cNvPr id="12" name="TextBox 11">
            <a:extLst>
              <a:ext uri="{FF2B5EF4-FFF2-40B4-BE49-F238E27FC236}">
                <a16:creationId xmlns:a16="http://schemas.microsoft.com/office/drawing/2014/main" id="{ADC14BD9-33DC-4705-BCF8-88FF89BB3773}"/>
              </a:ext>
            </a:extLst>
          </p:cNvPr>
          <p:cNvSpPr txBox="1"/>
          <p:nvPr/>
        </p:nvSpPr>
        <p:spPr>
          <a:xfrm>
            <a:off x="2227252" y="2219759"/>
            <a:ext cx="2770059" cy="523220"/>
          </a:xfrm>
          <a:prstGeom prst="rect">
            <a:avLst/>
          </a:prstGeom>
          <a:noFill/>
        </p:spPr>
        <p:txBody>
          <a:bodyPr wrap="square" lIns="91440" tIns="45720" rIns="91440" bIns="45720" rtlCol="0" anchor="t">
            <a:spAutoFit/>
          </a:bodyPr>
          <a:lstStyle/>
          <a:p>
            <a:pPr algn="ctr"/>
            <a:r>
              <a:rPr lang="en-GB" sz="1400" b="1" dirty="0">
                <a:cs typeface="Calibri"/>
              </a:rPr>
              <a:t>Business Administrator</a:t>
            </a:r>
          </a:p>
          <a:p>
            <a:pPr algn="ctr"/>
            <a:r>
              <a:rPr lang="en-GB" sz="1400" b="1" dirty="0">
                <a:cs typeface="Calibri"/>
              </a:rPr>
              <a:t>Vacancy</a:t>
            </a:r>
          </a:p>
        </p:txBody>
      </p:sp>
      <p:sp>
        <p:nvSpPr>
          <p:cNvPr id="18" name="TextBox 17">
            <a:extLst>
              <a:ext uri="{FF2B5EF4-FFF2-40B4-BE49-F238E27FC236}">
                <a16:creationId xmlns:a16="http://schemas.microsoft.com/office/drawing/2014/main" id="{3C021C71-9B0C-4F3B-98D3-7B89DF0EDAC8}"/>
              </a:ext>
            </a:extLst>
          </p:cNvPr>
          <p:cNvSpPr txBox="1"/>
          <p:nvPr/>
        </p:nvSpPr>
        <p:spPr>
          <a:xfrm>
            <a:off x="682422" y="3597770"/>
            <a:ext cx="1721135" cy="307777"/>
          </a:xfrm>
          <a:prstGeom prst="rect">
            <a:avLst/>
          </a:prstGeom>
          <a:noFill/>
        </p:spPr>
        <p:txBody>
          <a:bodyPr wrap="square" lIns="91440" tIns="45720" rIns="91440" bIns="45720" rtlCol="0" anchor="t">
            <a:spAutoFit/>
          </a:bodyPr>
          <a:lstStyle/>
          <a:p>
            <a:pPr algn="ctr"/>
            <a:r>
              <a:rPr lang="en-GB" sz="1400" b="1" dirty="0">
                <a:ea typeface="+mn-lt"/>
                <a:cs typeface="+mn-lt"/>
              </a:rPr>
              <a:t>Senior Practitioner</a:t>
            </a:r>
            <a:endParaRPr lang="en-GB" dirty="0"/>
          </a:p>
        </p:txBody>
      </p:sp>
      <p:sp>
        <p:nvSpPr>
          <p:cNvPr id="26" name="TextBox 25">
            <a:extLst>
              <a:ext uri="{FF2B5EF4-FFF2-40B4-BE49-F238E27FC236}">
                <a16:creationId xmlns:a16="http://schemas.microsoft.com/office/drawing/2014/main" id="{6838E1B2-A8DB-4A99-B20D-B96E1350CBBD}"/>
              </a:ext>
            </a:extLst>
          </p:cNvPr>
          <p:cNvSpPr txBox="1"/>
          <p:nvPr/>
        </p:nvSpPr>
        <p:spPr>
          <a:xfrm>
            <a:off x="2456101" y="3591798"/>
            <a:ext cx="2374683" cy="307777"/>
          </a:xfrm>
          <a:prstGeom prst="rect">
            <a:avLst/>
          </a:prstGeom>
          <a:noFill/>
        </p:spPr>
        <p:txBody>
          <a:bodyPr wrap="square" lIns="91440" tIns="45720" rIns="91440" bIns="45720" rtlCol="0" anchor="t">
            <a:spAutoFit/>
          </a:bodyPr>
          <a:lstStyle/>
          <a:p>
            <a:pPr algn="ctr"/>
            <a:r>
              <a:rPr lang="en-GB" sz="1400" b="1" dirty="0">
                <a:cs typeface="Calibri"/>
              </a:rPr>
              <a:t>Senior Practitioner</a:t>
            </a:r>
          </a:p>
        </p:txBody>
      </p:sp>
      <p:sp>
        <p:nvSpPr>
          <p:cNvPr id="46" name="TextBox 45">
            <a:extLst>
              <a:ext uri="{FF2B5EF4-FFF2-40B4-BE49-F238E27FC236}">
                <a16:creationId xmlns:a16="http://schemas.microsoft.com/office/drawing/2014/main" id="{406EF739-955C-478D-A425-07E201168DFA}"/>
              </a:ext>
            </a:extLst>
          </p:cNvPr>
          <p:cNvSpPr txBox="1"/>
          <p:nvPr/>
        </p:nvSpPr>
        <p:spPr>
          <a:xfrm>
            <a:off x="-14804" y="4772561"/>
            <a:ext cx="3264703" cy="523220"/>
          </a:xfrm>
          <a:prstGeom prst="rect">
            <a:avLst/>
          </a:prstGeom>
          <a:noFill/>
        </p:spPr>
        <p:txBody>
          <a:bodyPr wrap="square" lIns="91440" tIns="45720" rIns="91440" bIns="45720" rtlCol="0" anchor="t">
            <a:spAutoFit/>
          </a:bodyPr>
          <a:lstStyle/>
          <a:p>
            <a:pPr algn="ctr"/>
            <a:r>
              <a:rPr lang="en-GB" sz="1400" b="1" dirty="0">
                <a:ea typeface="+mn-lt"/>
                <a:cs typeface="+mn-lt"/>
              </a:rPr>
              <a:t>Assistant Practitioner</a:t>
            </a:r>
            <a:endParaRPr lang="en-US" sz="1400" dirty="0">
              <a:ea typeface="+mn-lt"/>
              <a:cs typeface="+mn-lt"/>
            </a:endParaRPr>
          </a:p>
          <a:p>
            <a:pPr algn="ctr"/>
            <a:endParaRPr lang="en-GB" sz="1400" b="1" dirty="0">
              <a:cs typeface="Calibri"/>
            </a:endParaRPr>
          </a:p>
        </p:txBody>
      </p:sp>
      <p:sp>
        <p:nvSpPr>
          <p:cNvPr id="50" name="TextBox 49">
            <a:extLst>
              <a:ext uri="{FF2B5EF4-FFF2-40B4-BE49-F238E27FC236}">
                <a16:creationId xmlns:a16="http://schemas.microsoft.com/office/drawing/2014/main" id="{0972CDC1-3C2A-4865-AC1C-6BA435A38046}"/>
              </a:ext>
            </a:extLst>
          </p:cNvPr>
          <p:cNvSpPr txBox="1"/>
          <p:nvPr/>
        </p:nvSpPr>
        <p:spPr>
          <a:xfrm>
            <a:off x="2227252" y="4761000"/>
            <a:ext cx="2770059" cy="307777"/>
          </a:xfrm>
          <a:prstGeom prst="rect">
            <a:avLst/>
          </a:prstGeom>
          <a:noFill/>
        </p:spPr>
        <p:txBody>
          <a:bodyPr wrap="square" lIns="91440" tIns="45720" rIns="91440" bIns="45720" rtlCol="0" anchor="t">
            <a:spAutoFit/>
          </a:bodyPr>
          <a:lstStyle/>
          <a:p>
            <a:pPr algn="ctr" rtl="0"/>
            <a:r>
              <a:rPr lang="en-GB" sz="1400" b="1" dirty="0">
                <a:latin typeface="Calibri" panose="020F0502020204030204" pitchFamily="34" charset="0"/>
                <a:ea typeface="Segoe UI"/>
                <a:cs typeface="Calibri" panose="020F0502020204030204" pitchFamily="34" charset="0"/>
              </a:rPr>
              <a:t>Assistant</a:t>
            </a:r>
            <a:r>
              <a:rPr lang="en-GB" sz="1200" b="1" dirty="0">
                <a:ea typeface="Segoe UI"/>
                <a:cs typeface="Calibri" panose="020F0502020204030204" pitchFamily="34" charset="0"/>
              </a:rPr>
              <a:t> </a:t>
            </a:r>
            <a:r>
              <a:rPr lang="en-GB" sz="1400" b="1" dirty="0">
                <a:ea typeface="Segoe UI"/>
                <a:cs typeface="Calibri" panose="020F0502020204030204" pitchFamily="34" charset="0"/>
              </a:rPr>
              <a:t>Practitioner</a:t>
            </a:r>
            <a:r>
              <a:rPr lang="en-US" sz="1200" b="1" dirty="0">
                <a:latin typeface="Calibri"/>
                <a:ea typeface="Segoe UI"/>
                <a:cs typeface="Segoe UI"/>
              </a:rPr>
              <a:t>​</a:t>
            </a:r>
            <a:endParaRPr lang="en-GB" sz="1200" b="1" dirty="0">
              <a:cs typeface="Calibri"/>
            </a:endParaRPr>
          </a:p>
        </p:txBody>
      </p:sp>
      <p:sp>
        <p:nvSpPr>
          <p:cNvPr id="92" name="TextBox 91">
            <a:extLst>
              <a:ext uri="{FF2B5EF4-FFF2-40B4-BE49-F238E27FC236}">
                <a16:creationId xmlns:a16="http://schemas.microsoft.com/office/drawing/2014/main" id="{F2DEA9AC-414A-4081-B7F2-4C9995B6B0F5}"/>
              </a:ext>
            </a:extLst>
          </p:cNvPr>
          <p:cNvSpPr txBox="1"/>
          <p:nvPr/>
        </p:nvSpPr>
        <p:spPr>
          <a:xfrm>
            <a:off x="584742" y="2347885"/>
            <a:ext cx="1916493" cy="307777"/>
          </a:xfrm>
          <a:prstGeom prst="rect">
            <a:avLst/>
          </a:prstGeom>
          <a:noFill/>
        </p:spPr>
        <p:txBody>
          <a:bodyPr wrap="square" lIns="91440" tIns="45720" rIns="91440" bIns="45720" rtlCol="0" anchor="t">
            <a:spAutoFit/>
          </a:bodyPr>
          <a:lstStyle/>
          <a:p>
            <a:pPr algn="ctr"/>
            <a:r>
              <a:rPr lang="en-GB" sz="1400" b="1" dirty="0">
                <a:cs typeface="Calibri" panose="020F0502020204030204"/>
              </a:rPr>
              <a:t>Team Manager</a:t>
            </a:r>
          </a:p>
        </p:txBody>
      </p:sp>
      <p:sp>
        <p:nvSpPr>
          <p:cNvPr id="100" name="Rectangle: Rounded Corners 99">
            <a:extLst>
              <a:ext uri="{FF2B5EF4-FFF2-40B4-BE49-F238E27FC236}">
                <a16:creationId xmlns:a16="http://schemas.microsoft.com/office/drawing/2014/main" id="{506B9737-67C0-4A49-9ABE-DA0DF5C71677}"/>
              </a:ext>
            </a:extLst>
          </p:cNvPr>
          <p:cNvSpPr/>
          <p:nvPr/>
        </p:nvSpPr>
        <p:spPr>
          <a:xfrm>
            <a:off x="6738652" y="2016089"/>
            <a:ext cx="1916493" cy="931784"/>
          </a:xfrm>
          <a:prstGeom prst="roundRect">
            <a:avLst/>
          </a:prstGeom>
          <a:solidFill>
            <a:schemeClr val="accent2">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chemeClr val="tx1"/>
                </a:solidFill>
                <a:cs typeface="Segoe UI"/>
              </a:rPr>
              <a:t>Team manager</a:t>
            </a:r>
          </a:p>
        </p:txBody>
      </p:sp>
      <p:sp>
        <p:nvSpPr>
          <p:cNvPr id="101" name="Rectangle: Rounded Corners 100">
            <a:extLst>
              <a:ext uri="{FF2B5EF4-FFF2-40B4-BE49-F238E27FC236}">
                <a16:creationId xmlns:a16="http://schemas.microsoft.com/office/drawing/2014/main" id="{D3899D63-094E-4D50-8D52-EDC96449FA62}"/>
              </a:ext>
            </a:extLst>
          </p:cNvPr>
          <p:cNvSpPr/>
          <p:nvPr/>
        </p:nvSpPr>
        <p:spPr>
          <a:xfrm>
            <a:off x="8802314" y="2016089"/>
            <a:ext cx="1916493" cy="931784"/>
          </a:xfrm>
          <a:prstGeom prst="roundRect">
            <a:avLst/>
          </a:prstGeom>
          <a:solidFill>
            <a:schemeClr val="accent2">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dirty="0">
                <a:solidFill>
                  <a:schemeClr val="tx1"/>
                </a:solidFill>
                <a:cs typeface="Calibri"/>
              </a:rPr>
              <a:t>Business Administrator Vacancy</a:t>
            </a:r>
            <a:endParaRPr lang="en-GB" sz="1400" b="1" dirty="0">
              <a:solidFill>
                <a:schemeClr val="tx1"/>
              </a:solidFill>
            </a:endParaRPr>
          </a:p>
        </p:txBody>
      </p:sp>
      <p:sp>
        <p:nvSpPr>
          <p:cNvPr id="103" name="Rectangle: Rounded Corners 102">
            <a:extLst>
              <a:ext uri="{FF2B5EF4-FFF2-40B4-BE49-F238E27FC236}">
                <a16:creationId xmlns:a16="http://schemas.microsoft.com/office/drawing/2014/main" id="{0F254699-FDC9-433F-A1E5-A089DBFAC93A}"/>
              </a:ext>
            </a:extLst>
          </p:cNvPr>
          <p:cNvSpPr/>
          <p:nvPr/>
        </p:nvSpPr>
        <p:spPr>
          <a:xfrm>
            <a:off x="6742811" y="3155910"/>
            <a:ext cx="1916493" cy="931784"/>
          </a:xfrm>
          <a:prstGeom prst="roundRect">
            <a:avLst/>
          </a:prstGeom>
          <a:solidFill>
            <a:schemeClr val="accent2">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dirty="0">
                <a:solidFill>
                  <a:schemeClr val="tx1"/>
                </a:solidFill>
                <a:cs typeface="Calibri"/>
              </a:rPr>
              <a:t>Advanced Practitioner</a:t>
            </a:r>
            <a:endParaRPr lang="en-US" sz="1400" b="1" dirty="0">
              <a:solidFill>
                <a:schemeClr val="tx1"/>
              </a:solidFill>
            </a:endParaRPr>
          </a:p>
        </p:txBody>
      </p:sp>
      <p:sp>
        <p:nvSpPr>
          <p:cNvPr id="104" name="Rectangle: Rounded Corners 103">
            <a:extLst>
              <a:ext uri="{FF2B5EF4-FFF2-40B4-BE49-F238E27FC236}">
                <a16:creationId xmlns:a16="http://schemas.microsoft.com/office/drawing/2014/main" id="{7C5169FE-6108-46FE-9897-DC8069D1A789}"/>
              </a:ext>
            </a:extLst>
          </p:cNvPr>
          <p:cNvSpPr/>
          <p:nvPr/>
        </p:nvSpPr>
        <p:spPr>
          <a:xfrm>
            <a:off x="8845109" y="3118316"/>
            <a:ext cx="1916493" cy="931784"/>
          </a:xfrm>
          <a:prstGeom prst="roundRect">
            <a:avLst/>
          </a:prstGeom>
          <a:solidFill>
            <a:schemeClr val="accent2">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dirty="0">
                <a:solidFill>
                  <a:schemeClr val="tx1"/>
                </a:solidFill>
              </a:rPr>
              <a:t>Advanced Practitioner</a:t>
            </a:r>
          </a:p>
        </p:txBody>
      </p:sp>
      <p:sp>
        <p:nvSpPr>
          <p:cNvPr id="106" name="Rectangle: Rounded Corners 105">
            <a:extLst>
              <a:ext uri="{FF2B5EF4-FFF2-40B4-BE49-F238E27FC236}">
                <a16:creationId xmlns:a16="http://schemas.microsoft.com/office/drawing/2014/main" id="{75C0F7E8-0C88-451D-AB61-877B6D224CFD}"/>
              </a:ext>
            </a:extLst>
          </p:cNvPr>
          <p:cNvSpPr/>
          <p:nvPr/>
        </p:nvSpPr>
        <p:spPr>
          <a:xfrm>
            <a:off x="6738652" y="4311541"/>
            <a:ext cx="1916493" cy="931784"/>
          </a:xfrm>
          <a:prstGeom prst="roundRect">
            <a:avLst/>
          </a:prstGeom>
          <a:solidFill>
            <a:schemeClr val="accent2">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dirty="0">
                <a:solidFill>
                  <a:schemeClr val="tx1"/>
                </a:solidFill>
                <a:ea typeface="+mn-lt"/>
                <a:cs typeface="+mn-lt"/>
              </a:rPr>
              <a:t> </a:t>
            </a:r>
            <a:r>
              <a:rPr lang="en-GB" sz="1400" b="1" dirty="0">
                <a:solidFill>
                  <a:schemeClr val="tx1"/>
                </a:solidFill>
                <a:ea typeface="+mn-lt"/>
                <a:cs typeface="+mn-lt"/>
              </a:rPr>
              <a:t>Assistant Practitioner</a:t>
            </a:r>
            <a:endParaRPr lang="en-GB" sz="1400" b="1" dirty="0">
              <a:solidFill>
                <a:schemeClr val="tx1"/>
              </a:solidFill>
            </a:endParaRPr>
          </a:p>
        </p:txBody>
      </p:sp>
      <p:sp>
        <p:nvSpPr>
          <p:cNvPr id="107" name="Rectangle: Rounded Corners 106">
            <a:extLst>
              <a:ext uri="{FF2B5EF4-FFF2-40B4-BE49-F238E27FC236}">
                <a16:creationId xmlns:a16="http://schemas.microsoft.com/office/drawing/2014/main" id="{A0ED3146-F0C4-48F4-93D9-59DAD5464BA3}"/>
              </a:ext>
            </a:extLst>
          </p:cNvPr>
          <p:cNvSpPr/>
          <p:nvPr/>
        </p:nvSpPr>
        <p:spPr>
          <a:xfrm>
            <a:off x="8830286" y="4321341"/>
            <a:ext cx="1916493" cy="931785"/>
          </a:xfrm>
          <a:prstGeom prst="roundRect">
            <a:avLst/>
          </a:prstGeom>
          <a:solidFill>
            <a:schemeClr val="accent2">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endParaRPr lang="en-GB" sz="1400" b="1" dirty="0">
              <a:solidFill>
                <a:schemeClr val="tx1"/>
              </a:solidFill>
              <a:latin typeface="Calibri"/>
              <a:ea typeface="Segoe UI"/>
              <a:cs typeface="Segoe UI"/>
            </a:endParaRPr>
          </a:p>
          <a:p>
            <a:pPr algn="ctr"/>
            <a:r>
              <a:rPr lang="en-GB" sz="1400" b="1" dirty="0">
                <a:solidFill>
                  <a:schemeClr val="tx1"/>
                </a:solidFill>
                <a:latin typeface="Calibri"/>
                <a:ea typeface="Segoe UI"/>
                <a:cs typeface="Segoe UI"/>
              </a:rPr>
              <a:t> Assistant Practitioner</a:t>
            </a:r>
            <a:r>
              <a:rPr lang="en-GB" sz="1400" b="1" dirty="0">
                <a:latin typeface="Calibri"/>
                <a:ea typeface="Segoe UI"/>
                <a:cs typeface="Segoe UI"/>
              </a:rPr>
              <a:t> </a:t>
            </a:r>
            <a:endParaRPr lang="en-GB" sz="1400" b="1" dirty="0"/>
          </a:p>
        </p:txBody>
      </p:sp>
      <p:sp>
        <p:nvSpPr>
          <p:cNvPr id="110" name="TextBox 109">
            <a:extLst>
              <a:ext uri="{FF2B5EF4-FFF2-40B4-BE49-F238E27FC236}">
                <a16:creationId xmlns:a16="http://schemas.microsoft.com/office/drawing/2014/main" id="{99AB3DB4-72EA-4F6B-BDF7-2E82CBBFDC56}"/>
              </a:ext>
            </a:extLst>
          </p:cNvPr>
          <p:cNvSpPr txBox="1"/>
          <p:nvPr/>
        </p:nvSpPr>
        <p:spPr>
          <a:xfrm>
            <a:off x="7925455" y="4174794"/>
            <a:ext cx="1797341" cy="307777"/>
          </a:xfrm>
          <a:prstGeom prst="rect">
            <a:avLst/>
          </a:prstGeom>
          <a:noFill/>
        </p:spPr>
        <p:txBody>
          <a:bodyPr wrap="square" lIns="91440" tIns="45720" rIns="91440" bIns="45720" rtlCol="0" anchor="t">
            <a:spAutoFit/>
          </a:bodyPr>
          <a:lstStyle/>
          <a:p>
            <a:pPr algn="ctr" fontAlgn="base"/>
            <a:endParaRPr lang="en-GB" sz="1400" b="1" dirty="0">
              <a:cs typeface="Calibri"/>
            </a:endParaRPr>
          </a:p>
        </p:txBody>
      </p:sp>
      <p:sp>
        <p:nvSpPr>
          <p:cNvPr id="111" name="TextBox 110">
            <a:extLst>
              <a:ext uri="{FF2B5EF4-FFF2-40B4-BE49-F238E27FC236}">
                <a16:creationId xmlns:a16="http://schemas.microsoft.com/office/drawing/2014/main" id="{FF27F563-AFCB-4D5B-9A0E-4E5D186BF9A6}"/>
              </a:ext>
            </a:extLst>
          </p:cNvPr>
          <p:cNvSpPr txBox="1"/>
          <p:nvPr/>
        </p:nvSpPr>
        <p:spPr>
          <a:xfrm>
            <a:off x="9841947" y="4174794"/>
            <a:ext cx="1990079" cy="307777"/>
          </a:xfrm>
          <a:prstGeom prst="rect">
            <a:avLst/>
          </a:prstGeom>
          <a:noFill/>
        </p:spPr>
        <p:txBody>
          <a:bodyPr wrap="square" lIns="91440" tIns="45720" rIns="91440" bIns="45720" rtlCol="0" anchor="t">
            <a:spAutoFit/>
          </a:bodyPr>
          <a:lstStyle/>
          <a:p>
            <a:pPr algn="ctr" fontAlgn="base"/>
            <a:endParaRPr lang="en-GB" sz="1400" b="1" dirty="0">
              <a:cs typeface="Calibri"/>
            </a:endParaRPr>
          </a:p>
        </p:txBody>
      </p:sp>
      <p:sp>
        <p:nvSpPr>
          <p:cNvPr id="93" name="Rectangle 92">
            <a:extLst>
              <a:ext uri="{FF2B5EF4-FFF2-40B4-BE49-F238E27FC236}">
                <a16:creationId xmlns:a16="http://schemas.microsoft.com/office/drawing/2014/main" id="{2A70FE56-05E2-45E6-91BE-211E660A76EA}"/>
              </a:ext>
            </a:extLst>
          </p:cNvPr>
          <p:cNvSpPr/>
          <p:nvPr/>
        </p:nvSpPr>
        <p:spPr>
          <a:xfrm>
            <a:off x="9901467" y="3160820"/>
            <a:ext cx="1949311" cy="307777"/>
          </a:xfrm>
          <a:prstGeom prst="rect">
            <a:avLst/>
          </a:prstGeom>
        </p:spPr>
        <p:txBody>
          <a:bodyPr wrap="square" lIns="91440" tIns="45720" rIns="91440" bIns="45720" anchor="t">
            <a:spAutoFit/>
          </a:bodyPr>
          <a:lstStyle/>
          <a:p>
            <a:pPr algn="ctr" fontAlgn="base"/>
            <a:endParaRPr lang="en-GB" sz="1400" b="1" dirty="0">
              <a:cs typeface="Calibri"/>
            </a:endParaRPr>
          </a:p>
        </p:txBody>
      </p:sp>
      <p:sp>
        <p:nvSpPr>
          <p:cNvPr id="114" name="Rectangle 113">
            <a:extLst>
              <a:ext uri="{FF2B5EF4-FFF2-40B4-BE49-F238E27FC236}">
                <a16:creationId xmlns:a16="http://schemas.microsoft.com/office/drawing/2014/main" id="{FB841FB0-79FD-4228-99A3-0DF2EDCE6EE2}"/>
              </a:ext>
            </a:extLst>
          </p:cNvPr>
          <p:cNvSpPr/>
          <p:nvPr/>
        </p:nvSpPr>
        <p:spPr>
          <a:xfrm>
            <a:off x="5750669" y="4214907"/>
            <a:ext cx="2031728" cy="307777"/>
          </a:xfrm>
          <a:prstGeom prst="rect">
            <a:avLst/>
          </a:prstGeom>
        </p:spPr>
        <p:txBody>
          <a:bodyPr wrap="square" lIns="91440" tIns="45720" rIns="91440" bIns="45720" anchor="t">
            <a:spAutoFit/>
          </a:bodyPr>
          <a:lstStyle/>
          <a:p>
            <a:pPr algn="ctr" fontAlgn="base"/>
            <a:endParaRPr lang="en-GB" sz="1400" b="1" dirty="0">
              <a:cs typeface="Calibri"/>
            </a:endParaRPr>
          </a:p>
        </p:txBody>
      </p:sp>
      <p:sp>
        <p:nvSpPr>
          <p:cNvPr id="115" name="Rectangle 114">
            <a:extLst>
              <a:ext uri="{FF2B5EF4-FFF2-40B4-BE49-F238E27FC236}">
                <a16:creationId xmlns:a16="http://schemas.microsoft.com/office/drawing/2014/main" id="{1326F816-82D4-4599-941B-69D34B34482D}"/>
              </a:ext>
            </a:extLst>
          </p:cNvPr>
          <p:cNvSpPr/>
          <p:nvPr/>
        </p:nvSpPr>
        <p:spPr>
          <a:xfrm>
            <a:off x="7593714" y="2119468"/>
            <a:ext cx="184731" cy="307777"/>
          </a:xfrm>
          <a:prstGeom prst="rect">
            <a:avLst/>
          </a:prstGeom>
        </p:spPr>
        <p:txBody>
          <a:bodyPr wrap="none" lIns="91440" tIns="45720" rIns="91440" bIns="45720" anchor="t">
            <a:spAutoFit/>
          </a:bodyPr>
          <a:lstStyle/>
          <a:p>
            <a:pPr algn="ctr" fontAlgn="base"/>
            <a:endParaRPr lang="en-GB" sz="1400" b="1" dirty="0">
              <a:cs typeface="Calibri"/>
            </a:endParaRPr>
          </a:p>
        </p:txBody>
      </p:sp>
      <p:sp>
        <p:nvSpPr>
          <p:cNvPr id="116" name="Rectangle 115">
            <a:extLst>
              <a:ext uri="{FF2B5EF4-FFF2-40B4-BE49-F238E27FC236}">
                <a16:creationId xmlns:a16="http://schemas.microsoft.com/office/drawing/2014/main" id="{3C6556D1-66FE-4A76-A816-9CBB7BE7D1FA}"/>
              </a:ext>
            </a:extLst>
          </p:cNvPr>
          <p:cNvSpPr/>
          <p:nvPr/>
        </p:nvSpPr>
        <p:spPr>
          <a:xfrm>
            <a:off x="9678637" y="2115305"/>
            <a:ext cx="184731" cy="307777"/>
          </a:xfrm>
          <a:prstGeom prst="rect">
            <a:avLst/>
          </a:prstGeom>
        </p:spPr>
        <p:txBody>
          <a:bodyPr wrap="none" lIns="91440" tIns="45720" rIns="91440" bIns="45720" anchor="t">
            <a:spAutoFit/>
          </a:bodyPr>
          <a:lstStyle/>
          <a:p>
            <a:pPr algn="ctr" fontAlgn="base"/>
            <a:endParaRPr lang="en-GB" sz="1400" b="1" dirty="0">
              <a:cs typeface="Calibri"/>
            </a:endParaRPr>
          </a:p>
        </p:txBody>
      </p:sp>
      <p:sp>
        <p:nvSpPr>
          <p:cNvPr id="118" name="TextBox 117">
            <a:extLst>
              <a:ext uri="{FF2B5EF4-FFF2-40B4-BE49-F238E27FC236}">
                <a16:creationId xmlns:a16="http://schemas.microsoft.com/office/drawing/2014/main" id="{09BDF708-B90E-47F1-B152-C8F6DBB570ED}"/>
              </a:ext>
            </a:extLst>
          </p:cNvPr>
          <p:cNvSpPr txBox="1"/>
          <p:nvPr/>
        </p:nvSpPr>
        <p:spPr>
          <a:xfrm>
            <a:off x="1824631" y="1498618"/>
            <a:ext cx="1721135" cy="369332"/>
          </a:xfrm>
          <a:prstGeom prst="rect">
            <a:avLst/>
          </a:prstGeom>
          <a:noFill/>
        </p:spPr>
        <p:txBody>
          <a:bodyPr wrap="square" lIns="91440" tIns="45720" rIns="91440" bIns="45720" rtlCol="0" anchor="t">
            <a:spAutoFit/>
          </a:bodyPr>
          <a:lstStyle/>
          <a:p>
            <a:pPr algn="ctr" fontAlgn="base"/>
            <a:r>
              <a:rPr lang="en-GB" b="1" dirty="0">
                <a:solidFill>
                  <a:schemeClr val="accent1"/>
                </a:solidFill>
                <a:cs typeface="Calibri"/>
              </a:rPr>
              <a:t>Plymouth Team</a:t>
            </a:r>
          </a:p>
        </p:txBody>
      </p:sp>
      <p:sp>
        <p:nvSpPr>
          <p:cNvPr id="119" name="TextBox 118">
            <a:extLst>
              <a:ext uri="{FF2B5EF4-FFF2-40B4-BE49-F238E27FC236}">
                <a16:creationId xmlns:a16="http://schemas.microsoft.com/office/drawing/2014/main" id="{262714F3-712B-48B3-84D6-BF196C8279D4}"/>
              </a:ext>
            </a:extLst>
          </p:cNvPr>
          <p:cNvSpPr txBox="1"/>
          <p:nvPr/>
        </p:nvSpPr>
        <p:spPr>
          <a:xfrm>
            <a:off x="7395951" y="1498617"/>
            <a:ext cx="2868668" cy="369332"/>
          </a:xfrm>
          <a:prstGeom prst="rect">
            <a:avLst/>
          </a:prstGeom>
          <a:noFill/>
        </p:spPr>
        <p:txBody>
          <a:bodyPr wrap="square" lIns="91440" tIns="45720" rIns="91440" bIns="45720" rtlCol="0" anchor="t">
            <a:spAutoFit/>
          </a:bodyPr>
          <a:lstStyle/>
          <a:p>
            <a:pPr algn="ctr" fontAlgn="base"/>
            <a:r>
              <a:rPr lang="en-GB" b="1" dirty="0">
                <a:solidFill>
                  <a:schemeClr val="accent1"/>
                </a:solidFill>
              </a:rPr>
              <a:t>Devon Team</a:t>
            </a:r>
            <a:endParaRPr lang="en-GB" dirty="0" err="1"/>
          </a:p>
        </p:txBody>
      </p:sp>
      <p:pic>
        <p:nvPicPr>
          <p:cNvPr id="3" name="Picture 2">
            <a:extLst>
              <a:ext uri="{FF2B5EF4-FFF2-40B4-BE49-F238E27FC236}">
                <a16:creationId xmlns:a16="http://schemas.microsoft.com/office/drawing/2014/main" id="{CEF2A308-E352-419D-95BB-B5698C8AA5DC}"/>
              </a:ext>
            </a:extLst>
          </p:cNvPr>
          <p:cNvPicPr>
            <a:picLocks noChangeAspect="1"/>
          </p:cNvPicPr>
          <p:nvPr/>
        </p:nvPicPr>
        <p:blipFill>
          <a:blip r:embed="rId3"/>
          <a:stretch>
            <a:fillRect/>
          </a:stretch>
        </p:blipFill>
        <p:spPr>
          <a:xfrm>
            <a:off x="8924352" y="28887"/>
            <a:ext cx="2886034" cy="1708836"/>
          </a:xfrm>
          <a:prstGeom prst="rect">
            <a:avLst/>
          </a:prstGeom>
        </p:spPr>
      </p:pic>
    </p:spTree>
    <p:extLst>
      <p:ext uri="{BB962C8B-B14F-4D97-AF65-F5344CB8AC3E}">
        <p14:creationId xmlns:p14="http://schemas.microsoft.com/office/powerpoint/2010/main" val="1890538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56646"/>
            <a:ext cx="11200786" cy="4627033"/>
          </a:xfrm>
        </p:spPr>
        <p:txBody>
          <a:bodyPr>
            <a:normAutofit/>
          </a:bodyPr>
          <a:lstStyle/>
          <a:p>
            <a:pPr marL="0" indent="0">
              <a:buNone/>
            </a:pPr>
            <a:endParaRPr lang="en-GB" dirty="0"/>
          </a:p>
          <a:p>
            <a:pPr marL="0" indent="0">
              <a:buNone/>
            </a:pPr>
            <a:endParaRPr lang="en-GB" dirty="0"/>
          </a:p>
          <a:p>
            <a:pPr marL="0" indent="0">
              <a:buNone/>
            </a:pPr>
            <a:endParaRPr lang="en-GB" dirty="0"/>
          </a:p>
        </p:txBody>
      </p:sp>
      <p:sp>
        <p:nvSpPr>
          <p:cNvPr id="4" name="Rectangle 3">
            <a:extLst>
              <a:ext uri="{FF2B5EF4-FFF2-40B4-BE49-F238E27FC236}">
                <a16:creationId xmlns:a16="http://schemas.microsoft.com/office/drawing/2014/main" id="{918B2657-CCEA-4477-8A72-93C2F6384EC5}"/>
              </a:ext>
            </a:extLst>
          </p:cNvPr>
          <p:cNvSpPr/>
          <p:nvPr/>
        </p:nvSpPr>
        <p:spPr>
          <a:xfrm>
            <a:off x="381614" y="449261"/>
            <a:ext cx="8188035" cy="931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dirty="0"/>
              <a:t>  What do we actually do??</a:t>
            </a:r>
          </a:p>
        </p:txBody>
      </p:sp>
      <p:pic>
        <p:nvPicPr>
          <p:cNvPr id="5" name="Picture 4">
            <a:extLst>
              <a:ext uri="{FF2B5EF4-FFF2-40B4-BE49-F238E27FC236}">
                <a16:creationId xmlns:a16="http://schemas.microsoft.com/office/drawing/2014/main" id="{2F96D5B8-4C86-4AF6-BAD4-54D74D87DBA4}"/>
              </a:ext>
            </a:extLst>
          </p:cNvPr>
          <p:cNvPicPr>
            <a:picLocks noChangeAspect="1"/>
          </p:cNvPicPr>
          <p:nvPr/>
        </p:nvPicPr>
        <p:blipFill>
          <a:blip r:embed="rId3"/>
          <a:stretch>
            <a:fillRect/>
          </a:stretch>
        </p:blipFill>
        <p:spPr>
          <a:xfrm>
            <a:off x="8924352" y="28887"/>
            <a:ext cx="2886034" cy="1708836"/>
          </a:xfrm>
          <a:prstGeom prst="rect">
            <a:avLst/>
          </a:prstGeom>
        </p:spPr>
      </p:pic>
      <p:pic>
        <p:nvPicPr>
          <p:cNvPr id="10" name="Picture 9">
            <a:extLst>
              <a:ext uri="{FF2B5EF4-FFF2-40B4-BE49-F238E27FC236}">
                <a16:creationId xmlns:a16="http://schemas.microsoft.com/office/drawing/2014/main" id="{F1638E11-41BC-4137-A41F-F24C2BBD5698}"/>
              </a:ext>
            </a:extLst>
          </p:cNvPr>
          <p:cNvPicPr>
            <a:picLocks noChangeAspect="1"/>
          </p:cNvPicPr>
          <p:nvPr/>
        </p:nvPicPr>
        <p:blipFill>
          <a:blip r:embed="rId4"/>
          <a:stretch>
            <a:fillRect/>
          </a:stretch>
        </p:blipFill>
        <p:spPr>
          <a:xfrm>
            <a:off x="381614" y="2033777"/>
            <a:ext cx="10641062" cy="4969085"/>
          </a:xfrm>
          <a:prstGeom prst="rect">
            <a:avLst/>
          </a:prstGeom>
        </p:spPr>
      </p:pic>
    </p:spTree>
    <p:extLst>
      <p:ext uri="{BB962C8B-B14F-4D97-AF65-F5344CB8AC3E}">
        <p14:creationId xmlns:p14="http://schemas.microsoft.com/office/powerpoint/2010/main" val="3736734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8B2657-CCEA-4477-8A72-93C2F6384EC5}"/>
              </a:ext>
            </a:extLst>
          </p:cNvPr>
          <p:cNvSpPr>
            <a:spLocks noGrp="1"/>
          </p:cNvSpPr>
          <p:nvPr>
            <p:ph type="title"/>
          </p:nvPr>
        </p:nvSpPr>
        <p:spPr>
          <a:xfrm>
            <a:off x="209007" y="391252"/>
            <a:ext cx="8046719" cy="915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dirty="0">
                <a:latin typeface="+mj-lt"/>
              </a:rPr>
              <a:t>  Participation</a:t>
            </a:r>
            <a:endParaRPr lang="en-GB" sz="4400" dirty="0">
              <a:latin typeface="+mj-lt"/>
            </a:endParaRPr>
          </a:p>
        </p:txBody>
      </p:sp>
      <p:sp>
        <p:nvSpPr>
          <p:cNvPr id="3" name="Content Placeholder 2"/>
          <p:cNvSpPr>
            <a:spLocks noGrp="1"/>
          </p:cNvSpPr>
          <p:nvPr>
            <p:ph idx="1"/>
          </p:nvPr>
        </p:nvSpPr>
        <p:spPr/>
        <p:txBody>
          <a:bodyPr>
            <a:normAutofit/>
          </a:bodyPr>
          <a:lstStyle/>
          <a:p>
            <a:r>
              <a:rPr lang="en-GB" sz="4000" dirty="0"/>
              <a:t>Co production between Plymouth and Devon.</a:t>
            </a:r>
          </a:p>
          <a:p>
            <a:r>
              <a:rPr lang="en-GB" sz="4000" dirty="0"/>
              <a:t>Young people supporting interview process.</a:t>
            </a:r>
          </a:p>
          <a:p>
            <a:r>
              <a:rPr lang="en-GB" sz="4000" dirty="0"/>
              <a:t>Representative from PCV sitting on interview panel. </a:t>
            </a:r>
          </a:p>
          <a:p>
            <a:r>
              <a:rPr lang="en-GB" sz="4000" dirty="0"/>
              <a:t>Monthly participation meetings.</a:t>
            </a:r>
          </a:p>
          <a:p>
            <a:r>
              <a:rPr lang="en-GB" sz="4000" dirty="0"/>
              <a:t>National </a:t>
            </a:r>
            <a:r>
              <a:rPr lang="en-GB" sz="4000" dirty="0" err="1"/>
              <a:t>Keyworking</a:t>
            </a:r>
            <a:r>
              <a:rPr lang="en-GB" sz="4000" dirty="0"/>
              <a:t> Steering Group.</a:t>
            </a:r>
          </a:p>
          <a:p>
            <a:endParaRPr lang="en-GB" dirty="0"/>
          </a:p>
        </p:txBody>
      </p:sp>
      <p:pic>
        <p:nvPicPr>
          <p:cNvPr id="5" name="Picture 4">
            <a:extLst>
              <a:ext uri="{FF2B5EF4-FFF2-40B4-BE49-F238E27FC236}">
                <a16:creationId xmlns:a16="http://schemas.microsoft.com/office/drawing/2014/main" id="{F070CA3E-47D7-40D5-A05B-013DBB5F9D22}"/>
              </a:ext>
            </a:extLst>
          </p:cNvPr>
          <p:cNvPicPr>
            <a:picLocks noChangeAspect="1"/>
          </p:cNvPicPr>
          <p:nvPr/>
        </p:nvPicPr>
        <p:blipFill>
          <a:blip r:embed="rId3"/>
          <a:stretch>
            <a:fillRect/>
          </a:stretch>
        </p:blipFill>
        <p:spPr>
          <a:xfrm>
            <a:off x="8924352" y="28887"/>
            <a:ext cx="2886034" cy="1708836"/>
          </a:xfrm>
          <a:prstGeom prst="rect">
            <a:avLst/>
          </a:prstGeom>
        </p:spPr>
      </p:pic>
    </p:spTree>
    <p:extLst>
      <p:ext uri="{BB962C8B-B14F-4D97-AF65-F5344CB8AC3E}">
        <p14:creationId xmlns:p14="http://schemas.microsoft.com/office/powerpoint/2010/main" val="2336258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37723"/>
            <a:ext cx="10972800" cy="4525963"/>
          </a:xfrm>
        </p:spPr>
        <p:txBody>
          <a:bodyPr>
            <a:normAutofit/>
          </a:bodyPr>
          <a:lstStyle/>
          <a:p>
            <a:r>
              <a:rPr lang="en-GB" sz="4000" dirty="0"/>
              <a:t>Outcome Star.</a:t>
            </a:r>
          </a:p>
          <a:p>
            <a:r>
              <a:rPr lang="en-GB" sz="4000" dirty="0"/>
              <a:t>Monthly data fed back to the CCG. </a:t>
            </a:r>
          </a:p>
          <a:p>
            <a:r>
              <a:rPr lang="en-GB" sz="4000" dirty="0"/>
              <a:t>Feedback from colleagues.</a:t>
            </a:r>
          </a:p>
        </p:txBody>
      </p:sp>
      <p:sp>
        <p:nvSpPr>
          <p:cNvPr id="4" name="Rectangle 3">
            <a:extLst>
              <a:ext uri="{FF2B5EF4-FFF2-40B4-BE49-F238E27FC236}">
                <a16:creationId xmlns:a16="http://schemas.microsoft.com/office/drawing/2014/main" id="{918B2657-CCEA-4477-8A72-93C2F6384EC5}"/>
              </a:ext>
            </a:extLst>
          </p:cNvPr>
          <p:cNvSpPr/>
          <p:nvPr/>
        </p:nvSpPr>
        <p:spPr>
          <a:xfrm>
            <a:off x="209007" y="455813"/>
            <a:ext cx="8188035" cy="931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dirty="0"/>
              <a:t>  Evaluation</a:t>
            </a:r>
          </a:p>
        </p:txBody>
      </p:sp>
      <p:pic>
        <p:nvPicPr>
          <p:cNvPr id="5" name="Picture 4">
            <a:extLst>
              <a:ext uri="{FF2B5EF4-FFF2-40B4-BE49-F238E27FC236}">
                <a16:creationId xmlns:a16="http://schemas.microsoft.com/office/drawing/2014/main" id="{D82E6875-5D62-4464-AD78-DA645CC02A15}"/>
              </a:ext>
            </a:extLst>
          </p:cNvPr>
          <p:cNvPicPr>
            <a:picLocks noChangeAspect="1"/>
          </p:cNvPicPr>
          <p:nvPr/>
        </p:nvPicPr>
        <p:blipFill>
          <a:blip r:embed="rId3"/>
          <a:stretch>
            <a:fillRect/>
          </a:stretch>
        </p:blipFill>
        <p:spPr>
          <a:xfrm>
            <a:off x="8924352" y="28887"/>
            <a:ext cx="2886034" cy="1708836"/>
          </a:xfrm>
          <a:prstGeom prst="rect">
            <a:avLst/>
          </a:prstGeom>
        </p:spPr>
      </p:pic>
    </p:spTree>
    <p:extLst>
      <p:ext uri="{BB962C8B-B14F-4D97-AF65-F5344CB8AC3E}">
        <p14:creationId xmlns:p14="http://schemas.microsoft.com/office/powerpoint/2010/main" val="2585865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18B2657-CCEA-4477-8A72-93C2F6384EC5}"/>
              </a:ext>
            </a:extLst>
          </p:cNvPr>
          <p:cNvSpPr/>
          <p:nvPr/>
        </p:nvSpPr>
        <p:spPr>
          <a:xfrm>
            <a:off x="309833" y="338181"/>
            <a:ext cx="8499630" cy="931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6" name="TextBox 25">
            <a:extLst>
              <a:ext uri="{FF2B5EF4-FFF2-40B4-BE49-F238E27FC236}">
                <a16:creationId xmlns:a16="http://schemas.microsoft.com/office/drawing/2014/main" id="{6838E1B2-A8DB-4A99-B20D-B96E1350CBBD}"/>
              </a:ext>
            </a:extLst>
          </p:cNvPr>
          <p:cNvSpPr txBox="1"/>
          <p:nvPr/>
        </p:nvSpPr>
        <p:spPr>
          <a:xfrm>
            <a:off x="533400" y="3106788"/>
            <a:ext cx="2758843" cy="523220"/>
          </a:xfrm>
          <a:prstGeom prst="rect">
            <a:avLst/>
          </a:prstGeom>
          <a:noFill/>
        </p:spPr>
        <p:txBody>
          <a:bodyPr wrap="square" rtlCol="0">
            <a:spAutoFit/>
          </a:bodyPr>
          <a:lstStyle/>
          <a:p>
            <a:pPr algn="ctr"/>
            <a:r>
              <a:rPr lang="en-GB" sz="1400" dirty="0"/>
              <a:t>Starting without a full team and staggered start dates. </a:t>
            </a:r>
          </a:p>
        </p:txBody>
      </p:sp>
      <p:sp>
        <p:nvSpPr>
          <p:cNvPr id="24" name="TextBox 23">
            <a:extLst>
              <a:ext uri="{FF2B5EF4-FFF2-40B4-BE49-F238E27FC236}">
                <a16:creationId xmlns:a16="http://schemas.microsoft.com/office/drawing/2014/main" id="{965B2765-ACB4-4070-A418-682657C56C6F}"/>
              </a:ext>
            </a:extLst>
          </p:cNvPr>
          <p:cNvSpPr txBox="1"/>
          <p:nvPr/>
        </p:nvSpPr>
        <p:spPr>
          <a:xfrm>
            <a:off x="3592721" y="3111341"/>
            <a:ext cx="2100656" cy="523220"/>
          </a:xfrm>
          <a:prstGeom prst="rect">
            <a:avLst/>
          </a:prstGeom>
          <a:noFill/>
        </p:spPr>
        <p:txBody>
          <a:bodyPr wrap="square" rtlCol="0">
            <a:spAutoFit/>
          </a:bodyPr>
          <a:lstStyle/>
          <a:p>
            <a:pPr algn="ctr"/>
            <a:r>
              <a:rPr lang="en-GB" sz="1400" dirty="0"/>
              <a:t>Clarity around criteria for DSR.</a:t>
            </a:r>
          </a:p>
        </p:txBody>
      </p:sp>
      <p:sp>
        <p:nvSpPr>
          <p:cNvPr id="27" name="Oval 26">
            <a:extLst>
              <a:ext uri="{FF2B5EF4-FFF2-40B4-BE49-F238E27FC236}">
                <a16:creationId xmlns:a16="http://schemas.microsoft.com/office/drawing/2014/main" id="{14043882-9BEB-4CD2-9DA0-A63073430F83}"/>
              </a:ext>
            </a:extLst>
          </p:cNvPr>
          <p:cNvSpPr/>
          <p:nvPr/>
        </p:nvSpPr>
        <p:spPr>
          <a:xfrm>
            <a:off x="1124217" y="1519929"/>
            <a:ext cx="1431255" cy="1325563"/>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30" name="Oval 29">
            <a:extLst>
              <a:ext uri="{FF2B5EF4-FFF2-40B4-BE49-F238E27FC236}">
                <a16:creationId xmlns:a16="http://schemas.microsoft.com/office/drawing/2014/main" id="{7469B98B-3013-45CF-9DDB-4DCB2E8D6591}"/>
              </a:ext>
            </a:extLst>
          </p:cNvPr>
          <p:cNvSpPr/>
          <p:nvPr/>
        </p:nvSpPr>
        <p:spPr>
          <a:xfrm>
            <a:off x="3940122" y="1505937"/>
            <a:ext cx="1431255" cy="1325563"/>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11" name="TextBox 10">
            <a:extLst>
              <a:ext uri="{FF2B5EF4-FFF2-40B4-BE49-F238E27FC236}">
                <a16:creationId xmlns:a16="http://schemas.microsoft.com/office/drawing/2014/main" id="{0703D7B9-B55F-4753-A931-28E8690ECBAB}"/>
              </a:ext>
            </a:extLst>
          </p:cNvPr>
          <p:cNvSpPr txBox="1"/>
          <p:nvPr/>
        </p:nvSpPr>
        <p:spPr>
          <a:xfrm>
            <a:off x="6017937" y="3098308"/>
            <a:ext cx="2539467" cy="954107"/>
          </a:xfrm>
          <a:prstGeom prst="rect">
            <a:avLst/>
          </a:prstGeom>
          <a:noFill/>
        </p:spPr>
        <p:txBody>
          <a:bodyPr wrap="square" rtlCol="0">
            <a:spAutoFit/>
          </a:bodyPr>
          <a:lstStyle/>
          <a:p>
            <a:pPr algn="ctr"/>
            <a:r>
              <a:rPr lang="en-GB" sz="1400" dirty="0"/>
              <a:t>Gaps are identified in the system; </a:t>
            </a:r>
            <a:r>
              <a:rPr lang="en-GB" sz="1400" dirty="0" err="1"/>
              <a:t>eg</a:t>
            </a:r>
            <a:r>
              <a:rPr lang="en-GB" sz="1400" dirty="0"/>
              <a:t> transitioning to adults services, placements, education provisions.</a:t>
            </a:r>
          </a:p>
        </p:txBody>
      </p:sp>
      <p:sp>
        <p:nvSpPr>
          <p:cNvPr id="12" name="TextBox 11">
            <a:extLst>
              <a:ext uri="{FF2B5EF4-FFF2-40B4-BE49-F238E27FC236}">
                <a16:creationId xmlns:a16="http://schemas.microsoft.com/office/drawing/2014/main" id="{147DBDB7-56FB-4551-83B4-0CC729BA0896}"/>
              </a:ext>
            </a:extLst>
          </p:cNvPr>
          <p:cNvSpPr txBox="1"/>
          <p:nvPr/>
        </p:nvSpPr>
        <p:spPr>
          <a:xfrm>
            <a:off x="8719927" y="3115559"/>
            <a:ext cx="2786992" cy="523220"/>
          </a:xfrm>
          <a:prstGeom prst="rect">
            <a:avLst/>
          </a:prstGeom>
          <a:noFill/>
        </p:spPr>
        <p:txBody>
          <a:bodyPr wrap="square" rtlCol="0">
            <a:spAutoFit/>
          </a:bodyPr>
          <a:lstStyle/>
          <a:p>
            <a:pPr algn="ctr"/>
            <a:r>
              <a:rPr lang="en-GB" sz="1400" dirty="0"/>
              <a:t>Understanding of our role; LDAP is not used as a replacement service. </a:t>
            </a:r>
          </a:p>
        </p:txBody>
      </p:sp>
      <p:sp>
        <p:nvSpPr>
          <p:cNvPr id="14" name="Oval 13">
            <a:extLst>
              <a:ext uri="{FF2B5EF4-FFF2-40B4-BE49-F238E27FC236}">
                <a16:creationId xmlns:a16="http://schemas.microsoft.com/office/drawing/2014/main" id="{8D7D987F-8B8A-4BA7-B6FE-B542A544F559}"/>
              </a:ext>
            </a:extLst>
          </p:cNvPr>
          <p:cNvSpPr/>
          <p:nvPr/>
        </p:nvSpPr>
        <p:spPr>
          <a:xfrm>
            <a:off x="9401990" y="1645490"/>
            <a:ext cx="1431255" cy="1325563"/>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39" name="Oval 38">
            <a:extLst>
              <a:ext uri="{FF2B5EF4-FFF2-40B4-BE49-F238E27FC236}">
                <a16:creationId xmlns:a16="http://schemas.microsoft.com/office/drawing/2014/main" id="{A41CE26A-4B4A-42AB-9951-C15F7404450E}"/>
              </a:ext>
            </a:extLst>
          </p:cNvPr>
          <p:cNvSpPr/>
          <p:nvPr/>
        </p:nvSpPr>
        <p:spPr>
          <a:xfrm>
            <a:off x="6504725" y="1517888"/>
            <a:ext cx="1431255" cy="1325563"/>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42" name="TextBox 41">
            <a:extLst>
              <a:ext uri="{FF2B5EF4-FFF2-40B4-BE49-F238E27FC236}">
                <a16:creationId xmlns:a16="http://schemas.microsoft.com/office/drawing/2014/main" id="{D457141E-677C-4FFB-A7BA-94F5E3C9C09F}"/>
              </a:ext>
            </a:extLst>
          </p:cNvPr>
          <p:cNvSpPr txBox="1"/>
          <p:nvPr/>
        </p:nvSpPr>
        <p:spPr>
          <a:xfrm>
            <a:off x="533400" y="5742832"/>
            <a:ext cx="2758843" cy="523220"/>
          </a:xfrm>
          <a:prstGeom prst="rect">
            <a:avLst/>
          </a:prstGeom>
          <a:noFill/>
        </p:spPr>
        <p:txBody>
          <a:bodyPr wrap="square" rtlCol="0">
            <a:spAutoFit/>
          </a:bodyPr>
          <a:lstStyle/>
          <a:p>
            <a:pPr algn="ctr"/>
            <a:r>
              <a:rPr lang="en-GB" sz="1400" dirty="0"/>
              <a:t>Becoming recognised by others and finding our own identity. </a:t>
            </a:r>
          </a:p>
        </p:txBody>
      </p:sp>
      <p:sp>
        <p:nvSpPr>
          <p:cNvPr id="43" name="TextBox 42">
            <a:extLst>
              <a:ext uri="{FF2B5EF4-FFF2-40B4-BE49-F238E27FC236}">
                <a16:creationId xmlns:a16="http://schemas.microsoft.com/office/drawing/2014/main" id="{4C893896-02DB-447F-8188-39A1A9F7D958}"/>
              </a:ext>
            </a:extLst>
          </p:cNvPr>
          <p:cNvSpPr txBox="1"/>
          <p:nvPr/>
        </p:nvSpPr>
        <p:spPr>
          <a:xfrm>
            <a:off x="3592721" y="5747386"/>
            <a:ext cx="2100656" cy="738664"/>
          </a:xfrm>
          <a:prstGeom prst="rect">
            <a:avLst/>
          </a:prstGeom>
          <a:noFill/>
        </p:spPr>
        <p:txBody>
          <a:bodyPr wrap="square" rtlCol="0">
            <a:spAutoFit/>
          </a:bodyPr>
          <a:lstStyle/>
          <a:p>
            <a:pPr algn="ctr"/>
            <a:r>
              <a:rPr lang="en-GB" sz="1400" dirty="0"/>
              <a:t>Collating and sharing feedback from young people and their families. </a:t>
            </a:r>
          </a:p>
        </p:txBody>
      </p:sp>
      <p:sp>
        <p:nvSpPr>
          <p:cNvPr id="44" name="Oval 43">
            <a:extLst>
              <a:ext uri="{FF2B5EF4-FFF2-40B4-BE49-F238E27FC236}">
                <a16:creationId xmlns:a16="http://schemas.microsoft.com/office/drawing/2014/main" id="{5F54C2D0-71F6-4CC1-903C-F9377CE1D422}"/>
              </a:ext>
            </a:extLst>
          </p:cNvPr>
          <p:cNvSpPr/>
          <p:nvPr/>
        </p:nvSpPr>
        <p:spPr>
          <a:xfrm>
            <a:off x="1124217" y="4155974"/>
            <a:ext cx="1431255" cy="1325563"/>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45" name="Oval 44">
            <a:extLst>
              <a:ext uri="{FF2B5EF4-FFF2-40B4-BE49-F238E27FC236}">
                <a16:creationId xmlns:a16="http://schemas.microsoft.com/office/drawing/2014/main" id="{09E4FAFE-1EC4-4D29-B615-667BB42DA075}"/>
              </a:ext>
            </a:extLst>
          </p:cNvPr>
          <p:cNvSpPr/>
          <p:nvPr/>
        </p:nvSpPr>
        <p:spPr>
          <a:xfrm>
            <a:off x="3940122" y="4141982"/>
            <a:ext cx="1431255" cy="1325563"/>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46" name="TextBox 45">
            <a:extLst>
              <a:ext uri="{FF2B5EF4-FFF2-40B4-BE49-F238E27FC236}">
                <a16:creationId xmlns:a16="http://schemas.microsoft.com/office/drawing/2014/main" id="{9B22F757-4B5A-491B-B021-073BFE756795}"/>
              </a:ext>
            </a:extLst>
          </p:cNvPr>
          <p:cNvSpPr txBox="1"/>
          <p:nvPr/>
        </p:nvSpPr>
        <p:spPr>
          <a:xfrm>
            <a:off x="6017937" y="5734351"/>
            <a:ext cx="2539467" cy="738664"/>
          </a:xfrm>
          <a:prstGeom prst="rect">
            <a:avLst/>
          </a:prstGeom>
          <a:noFill/>
        </p:spPr>
        <p:txBody>
          <a:bodyPr wrap="square" rtlCol="0">
            <a:spAutoFit/>
          </a:bodyPr>
          <a:lstStyle/>
          <a:p>
            <a:pPr algn="ctr"/>
            <a:r>
              <a:rPr lang="en-GB" sz="1400" dirty="0"/>
              <a:t>Identifying young people’s needs and the barriers accessing these services. </a:t>
            </a:r>
          </a:p>
        </p:txBody>
      </p:sp>
      <p:sp>
        <p:nvSpPr>
          <p:cNvPr id="47" name="Oval 46">
            <a:extLst>
              <a:ext uri="{FF2B5EF4-FFF2-40B4-BE49-F238E27FC236}">
                <a16:creationId xmlns:a16="http://schemas.microsoft.com/office/drawing/2014/main" id="{61800147-B772-41D5-B253-989E227636ED}"/>
              </a:ext>
            </a:extLst>
          </p:cNvPr>
          <p:cNvSpPr/>
          <p:nvPr/>
        </p:nvSpPr>
        <p:spPr>
          <a:xfrm>
            <a:off x="9401990" y="4281535"/>
            <a:ext cx="1431255" cy="1325563"/>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51" name="Oval 50">
            <a:extLst>
              <a:ext uri="{FF2B5EF4-FFF2-40B4-BE49-F238E27FC236}">
                <a16:creationId xmlns:a16="http://schemas.microsoft.com/office/drawing/2014/main" id="{CD7EFE13-8E1B-4890-8894-74D28FED046A}"/>
              </a:ext>
            </a:extLst>
          </p:cNvPr>
          <p:cNvSpPr/>
          <p:nvPr/>
        </p:nvSpPr>
        <p:spPr>
          <a:xfrm>
            <a:off x="6504725" y="4153933"/>
            <a:ext cx="1431255" cy="1325563"/>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53" name="TextBox 52">
            <a:extLst>
              <a:ext uri="{FF2B5EF4-FFF2-40B4-BE49-F238E27FC236}">
                <a16:creationId xmlns:a16="http://schemas.microsoft.com/office/drawing/2014/main" id="{233EDE83-BD73-468F-BDA5-1A7AC166CAE1}"/>
              </a:ext>
            </a:extLst>
          </p:cNvPr>
          <p:cNvSpPr txBox="1"/>
          <p:nvPr/>
        </p:nvSpPr>
        <p:spPr>
          <a:xfrm>
            <a:off x="8719927" y="5770683"/>
            <a:ext cx="2786992" cy="738664"/>
          </a:xfrm>
          <a:prstGeom prst="rect">
            <a:avLst/>
          </a:prstGeom>
          <a:noFill/>
        </p:spPr>
        <p:txBody>
          <a:bodyPr wrap="square" rtlCol="0">
            <a:spAutoFit/>
          </a:bodyPr>
          <a:lstStyle/>
          <a:p>
            <a:pPr algn="ctr"/>
            <a:r>
              <a:rPr lang="en-GB" sz="1400" dirty="0"/>
              <a:t>Data collecting and reporting; how this is done accurately and a true reflection of work undertaken.</a:t>
            </a:r>
          </a:p>
        </p:txBody>
      </p:sp>
      <p:pic>
        <p:nvPicPr>
          <p:cNvPr id="4" name="Picture 3">
            <a:extLst>
              <a:ext uri="{FF2B5EF4-FFF2-40B4-BE49-F238E27FC236}">
                <a16:creationId xmlns:a16="http://schemas.microsoft.com/office/drawing/2014/main" id="{85BECACC-7DE2-44AD-A837-9436B4DC6F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8756" y="1653116"/>
            <a:ext cx="1031200" cy="1031200"/>
          </a:xfrm>
          <a:prstGeom prst="rect">
            <a:avLst/>
          </a:prstGeom>
        </p:spPr>
      </p:pic>
      <p:pic>
        <p:nvPicPr>
          <p:cNvPr id="6" name="Picture 5">
            <a:extLst>
              <a:ext uri="{FF2B5EF4-FFF2-40B4-BE49-F238E27FC236}">
                <a16:creationId xmlns:a16="http://schemas.microsoft.com/office/drawing/2014/main" id="{25EDAADB-F3B7-4482-BE1A-5647FCC088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7378" y="1788175"/>
            <a:ext cx="896143" cy="896143"/>
          </a:xfrm>
          <a:prstGeom prst="rect">
            <a:avLst/>
          </a:prstGeom>
        </p:spPr>
      </p:pic>
      <p:pic>
        <p:nvPicPr>
          <p:cNvPr id="9" name="Picture 8">
            <a:extLst>
              <a:ext uri="{FF2B5EF4-FFF2-40B4-BE49-F238E27FC236}">
                <a16:creationId xmlns:a16="http://schemas.microsoft.com/office/drawing/2014/main" id="{5F402952-DEA5-4ECE-9B88-C9B977B766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1558" y="1788174"/>
            <a:ext cx="896143" cy="896143"/>
          </a:xfrm>
          <a:prstGeom prst="rect">
            <a:avLst/>
          </a:prstGeom>
        </p:spPr>
      </p:pic>
      <p:pic>
        <p:nvPicPr>
          <p:cNvPr id="13" name="Picture 12">
            <a:extLst>
              <a:ext uri="{FF2B5EF4-FFF2-40B4-BE49-F238E27FC236}">
                <a16:creationId xmlns:a16="http://schemas.microsoft.com/office/drawing/2014/main" id="{7E710D07-01F4-4630-ABB0-C54DE32DE7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1346" y="1880170"/>
            <a:ext cx="896143" cy="896143"/>
          </a:xfrm>
          <a:prstGeom prst="rect">
            <a:avLst/>
          </a:prstGeom>
        </p:spPr>
      </p:pic>
      <p:pic>
        <p:nvPicPr>
          <p:cNvPr id="54" name="Picture 53">
            <a:extLst>
              <a:ext uri="{FF2B5EF4-FFF2-40B4-BE49-F238E27FC236}">
                <a16:creationId xmlns:a16="http://schemas.microsoft.com/office/drawing/2014/main" id="{E522E555-BA4F-4E24-A28E-9BFD35B625E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93488" y="4401922"/>
            <a:ext cx="889263" cy="889263"/>
          </a:xfrm>
          <a:prstGeom prst="rect">
            <a:avLst/>
          </a:prstGeom>
        </p:spPr>
      </p:pic>
      <p:pic>
        <p:nvPicPr>
          <p:cNvPr id="56" name="Picture 55">
            <a:extLst>
              <a:ext uri="{FF2B5EF4-FFF2-40B4-BE49-F238E27FC236}">
                <a16:creationId xmlns:a16="http://schemas.microsoft.com/office/drawing/2014/main" id="{BA63B0D2-7250-4FFE-8B98-234E7EE4D35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57378" y="4448812"/>
            <a:ext cx="795485" cy="795485"/>
          </a:xfrm>
          <a:prstGeom prst="rect">
            <a:avLst/>
          </a:prstGeom>
        </p:spPr>
      </p:pic>
      <p:pic>
        <p:nvPicPr>
          <p:cNvPr id="58" name="Picture 57">
            <a:extLst>
              <a:ext uri="{FF2B5EF4-FFF2-40B4-BE49-F238E27FC236}">
                <a16:creationId xmlns:a16="http://schemas.microsoft.com/office/drawing/2014/main" id="{7BA3354E-B4D4-43C0-8B56-DC0EFFA890E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56438" y="4401920"/>
            <a:ext cx="848540" cy="848540"/>
          </a:xfrm>
          <a:prstGeom prst="rect">
            <a:avLst/>
          </a:prstGeom>
        </p:spPr>
      </p:pic>
      <p:pic>
        <p:nvPicPr>
          <p:cNvPr id="60" name="Picture 59">
            <a:extLst>
              <a:ext uri="{FF2B5EF4-FFF2-40B4-BE49-F238E27FC236}">
                <a16:creationId xmlns:a16="http://schemas.microsoft.com/office/drawing/2014/main" id="{A8111A3F-03B8-44C0-9836-9D7FECBD13E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30197" y="4550062"/>
            <a:ext cx="787771" cy="787771"/>
          </a:xfrm>
          <a:prstGeom prst="rect">
            <a:avLst/>
          </a:prstGeom>
        </p:spPr>
      </p:pic>
      <p:sp>
        <p:nvSpPr>
          <p:cNvPr id="5" name="Title 4">
            <a:extLst>
              <a:ext uri="{FF2B5EF4-FFF2-40B4-BE49-F238E27FC236}">
                <a16:creationId xmlns:a16="http://schemas.microsoft.com/office/drawing/2014/main" id="{EA483F48-202C-4538-88EE-7D056EB8F394}"/>
              </a:ext>
            </a:extLst>
          </p:cNvPr>
          <p:cNvSpPr>
            <a:spLocks noGrp="1"/>
          </p:cNvSpPr>
          <p:nvPr>
            <p:ph type="title"/>
          </p:nvPr>
        </p:nvSpPr>
        <p:spPr>
          <a:xfrm>
            <a:off x="609600" y="274638"/>
            <a:ext cx="4876800" cy="1143000"/>
          </a:xfrm>
        </p:spPr>
        <p:txBody>
          <a:bodyPr/>
          <a:lstStyle/>
          <a:p>
            <a:pPr algn="l"/>
            <a:r>
              <a:rPr lang="en-GB" dirty="0">
                <a:solidFill>
                  <a:schemeClr val="bg1"/>
                </a:solidFill>
                <a:latin typeface="+mn-lt"/>
              </a:rPr>
              <a:t>Initial difficulties</a:t>
            </a:r>
          </a:p>
        </p:txBody>
      </p:sp>
      <p:pic>
        <p:nvPicPr>
          <p:cNvPr id="31" name="Picture 30">
            <a:extLst>
              <a:ext uri="{FF2B5EF4-FFF2-40B4-BE49-F238E27FC236}">
                <a16:creationId xmlns:a16="http://schemas.microsoft.com/office/drawing/2014/main" id="{C047DAB3-C0DE-4B3A-B881-09CF3A8FDC04}"/>
              </a:ext>
            </a:extLst>
          </p:cNvPr>
          <p:cNvPicPr>
            <a:picLocks noChangeAspect="1"/>
          </p:cNvPicPr>
          <p:nvPr/>
        </p:nvPicPr>
        <p:blipFill>
          <a:blip r:embed="rId11"/>
          <a:stretch>
            <a:fillRect/>
          </a:stretch>
        </p:blipFill>
        <p:spPr>
          <a:xfrm>
            <a:off x="8924352" y="28887"/>
            <a:ext cx="2886034" cy="1708836"/>
          </a:xfrm>
          <a:prstGeom prst="rect">
            <a:avLst/>
          </a:prstGeom>
        </p:spPr>
      </p:pic>
    </p:spTree>
    <p:extLst>
      <p:ext uri="{BB962C8B-B14F-4D97-AF65-F5344CB8AC3E}">
        <p14:creationId xmlns:p14="http://schemas.microsoft.com/office/powerpoint/2010/main" val="991177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18B2657-CCEA-4477-8A72-93C2F6384EC5}"/>
              </a:ext>
            </a:extLst>
          </p:cNvPr>
          <p:cNvSpPr/>
          <p:nvPr/>
        </p:nvSpPr>
        <p:spPr>
          <a:xfrm>
            <a:off x="2" y="314962"/>
            <a:ext cx="8750405" cy="931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itle 1">
            <a:extLst>
              <a:ext uri="{FF2B5EF4-FFF2-40B4-BE49-F238E27FC236}">
                <a16:creationId xmlns:a16="http://schemas.microsoft.com/office/drawing/2014/main" id="{A21B0D95-5DBE-4C64-BFD3-6FDCBFEDD5AD}"/>
              </a:ext>
            </a:extLst>
          </p:cNvPr>
          <p:cNvSpPr>
            <a:spLocks noGrp="1"/>
          </p:cNvSpPr>
          <p:nvPr>
            <p:ph type="title"/>
          </p:nvPr>
        </p:nvSpPr>
        <p:spPr>
          <a:xfrm>
            <a:off x="381614" y="124620"/>
            <a:ext cx="10667386" cy="1325563"/>
          </a:xfrm>
        </p:spPr>
        <p:txBody>
          <a:bodyPr>
            <a:normAutofit/>
          </a:bodyPr>
          <a:lstStyle/>
          <a:p>
            <a:pPr algn="l"/>
            <a:r>
              <a:rPr lang="en-GB" dirty="0">
                <a:solidFill>
                  <a:schemeClr val="bg1"/>
                </a:solidFill>
                <a:latin typeface="+mn-lt"/>
              </a:rPr>
              <a:t>Learning and positive experiences</a:t>
            </a:r>
          </a:p>
        </p:txBody>
      </p:sp>
      <p:sp>
        <p:nvSpPr>
          <p:cNvPr id="26" name="TextBox 25">
            <a:extLst>
              <a:ext uri="{FF2B5EF4-FFF2-40B4-BE49-F238E27FC236}">
                <a16:creationId xmlns:a16="http://schemas.microsoft.com/office/drawing/2014/main" id="{6838E1B2-A8DB-4A99-B20D-B96E1350CBBD}"/>
              </a:ext>
            </a:extLst>
          </p:cNvPr>
          <p:cNvSpPr txBox="1"/>
          <p:nvPr/>
        </p:nvSpPr>
        <p:spPr>
          <a:xfrm>
            <a:off x="563880" y="3025509"/>
            <a:ext cx="2758843" cy="954107"/>
          </a:xfrm>
          <a:prstGeom prst="rect">
            <a:avLst/>
          </a:prstGeom>
          <a:noFill/>
        </p:spPr>
        <p:txBody>
          <a:bodyPr wrap="square" rtlCol="0">
            <a:spAutoFit/>
          </a:bodyPr>
          <a:lstStyle/>
          <a:p>
            <a:pPr algn="ctr"/>
            <a:r>
              <a:rPr lang="en-GB" sz="1400" dirty="0"/>
              <a:t>Training needs to be provided for all staff prior to direct work regardless of their previous internal or external position.</a:t>
            </a:r>
          </a:p>
        </p:txBody>
      </p:sp>
      <p:sp>
        <p:nvSpPr>
          <p:cNvPr id="24" name="TextBox 23">
            <a:extLst>
              <a:ext uri="{FF2B5EF4-FFF2-40B4-BE49-F238E27FC236}">
                <a16:creationId xmlns:a16="http://schemas.microsoft.com/office/drawing/2014/main" id="{965B2765-ACB4-4070-A418-682657C56C6F}"/>
              </a:ext>
            </a:extLst>
          </p:cNvPr>
          <p:cNvSpPr txBox="1"/>
          <p:nvPr/>
        </p:nvSpPr>
        <p:spPr>
          <a:xfrm>
            <a:off x="3623201" y="3030061"/>
            <a:ext cx="2100656" cy="1169551"/>
          </a:xfrm>
          <a:prstGeom prst="rect">
            <a:avLst/>
          </a:prstGeom>
          <a:noFill/>
        </p:spPr>
        <p:txBody>
          <a:bodyPr wrap="square" rtlCol="0">
            <a:spAutoFit/>
          </a:bodyPr>
          <a:lstStyle/>
          <a:p>
            <a:pPr algn="ctr"/>
            <a:r>
              <a:rPr lang="en-GB" sz="1400" dirty="0"/>
              <a:t>Having the time to build team relationship through bespoke training opportunities &amp; team meetings.</a:t>
            </a:r>
          </a:p>
        </p:txBody>
      </p:sp>
      <p:sp>
        <p:nvSpPr>
          <p:cNvPr id="27" name="Oval 26">
            <a:extLst>
              <a:ext uri="{FF2B5EF4-FFF2-40B4-BE49-F238E27FC236}">
                <a16:creationId xmlns:a16="http://schemas.microsoft.com/office/drawing/2014/main" id="{14043882-9BEB-4CD2-9DA0-A63073430F83}"/>
              </a:ext>
            </a:extLst>
          </p:cNvPr>
          <p:cNvSpPr/>
          <p:nvPr/>
        </p:nvSpPr>
        <p:spPr>
          <a:xfrm>
            <a:off x="1124217" y="1519929"/>
            <a:ext cx="1431255" cy="1325563"/>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30" name="Oval 29">
            <a:extLst>
              <a:ext uri="{FF2B5EF4-FFF2-40B4-BE49-F238E27FC236}">
                <a16:creationId xmlns:a16="http://schemas.microsoft.com/office/drawing/2014/main" id="{7469B98B-3013-45CF-9DDB-4DCB2E8D6591}"/>
              </a:ext>
            </a:extLst>
          </p:cNvPr>
          <p:cNvSpPr/>
          <p:nvPr/>
        </p:nvSpPr>
        <p:spPr>
          <a:xfrm>
            <a:off x="3940122" y="1505937"/>
            <a:ext cx="1431255" cy="1325563"/>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11" name="TextBox 10">
            <a:extLst>
              <a:ext uri="{FF2B5EF4-FFF2-40B4-BE49-F238E27FC236}">
                <a16:creationId xmlns:a16="http://schemas.microsoft.com/office/drawing/2014/main" id="{0703D7B9-B55F-4753-A931-28E8690ECBAB}"/>
              </a:ext>
            </a:extLst>
          </p:cNvPr>
          <p:cNvSpPr txBox="1"/>
          <p:nvPr/>
        </p:nvSpPr>
        <p:spPr>
          <a:xfrm>
            <a:off x="6048417" y="3017027"/>
            <a:ext cx="2539467" cy="1169551"/>
          </a:xfrm>
          <a:prstGeom prst="rect">
            <a:avLst/>
          </a:prstGeom>
          <a:noFill/>
        </p:spPr>
        <p:txBody>
          <a:bodyPr wrap="square" rtlCol="0">
            <a:spAutoFit/>
          </a:bodyPr>
          <a:lstStyle/>
          <a:p>
            <a:pPr algn="ctr"/>
            <a:r>
              <a:rPr lang="en-GB" sz="1400" dirty="0"/>
              <a:t>Shadowing services and visiting a Tier 4 Hospital in order to gain knowledge of the lived experiences for the young people we support. </a:t>
            </a:r>
          </a:p>
        </p:txBody>
      </p:sp>
      <p:sp>
        <p:nvSpPr>
          <p:cNvPr id="12" name="TextBox 11">
            <a:extLst>
              <a:ext uri="{FF2B5EF4-FFF2-40B4-BE49-F238E27FC236}">
                <a16:creationId xmlns:a16="http://schemas.microsoft.com/office/drawing/2014/main" id="{147DBDB7-56FB-4551-83B4-0CC729BA0896}"/>
              </a:ext>
            </a:extLst>
          </p:cNvPr>
          <p:cNvSpPr txBox="1"/>
          <p:nvPr/>
        </p:nvSpPr>
        <p:spPr>
          <a:xfrm>
            <a:off x="8750407" y="3034280"/>
            <a:ext cx="2786992" cy="738664"/>
          </a:xfrm>
          <a:prstGeom prst="rect">
            <a:avLst/>
          </a:prstGeom>
          <a:noFill/>
        </p:spPr>
        <p:txBody>
          <a:bodyPr wrap="square" rtlCol="0">
            <a:spAutoFit/>
          </a:bodyPr>
          <a:lstStyle/>
          <a:p>
            <a:pPr algn="ctr"/>
            <a:r>
              <a:rPr lang="en-GB" sz="1400" dirty="0"/>
              <a:t>Having the time to research and understand the role, identifying the gaps in the service.  </a:t>
            </a:r>
          </a:p>
        </p:txBody>
      </p:sp>
      <p:sp>
        <p:nvSpPr>
          <p:cNvPr id="14" name="Oval 13">
            <a:extLst>
              <a:ext uri="{FF2B5EF4-FFF2-40B4-BE49-F238E27FC236}">
                <a16:creationId xmlns:a16="http://schemas.microsoft.com/office/drawing/2014/main" id="{8D7D987F-8B8A-4BA7-B6FE-B542A544F559}"/>
              </a:ext>
            </a:extLst>
          </p:cNvPr>
          <p:cNvSpPr/>
          <p:nvPr/>
        </p:nvSpPr>
        <p:spPr>
          <a:xfrm>
            <a:off x="9401990" y="1645490"/>
            <a:ext cx="1431255" cy="1325563"/>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39" name="Oval 38">
            <a:extLst>
              <a:ext uri="{FF2B5EF4-FFF2-40B4-BE49-F238E27FC236}">
                <a16:creationId xmlns:a16="http://schemas.microsoft.com/office/drawing/2014/main" id="{A41CE26A-4B4A-42AB-9951-C15F7404450E}"/>
              </a:ext>
            </a:extLst>
          </p:cNvPr>
          <p:cNvSpPr/>
          <p:nvPr/>
        </p:nvSpPr>
        <p:spPr>
          <a:xfrm>
            <a:off x="6504725" y="1517888"/>
            <a:ext cx="1431255" cy="1325563"/>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42" name="TextBox 41">
            <a:extLst>
              <a:ext uri="{FF2B5EF4-FFF2-40B4-BE49-F238E27FC236}">
                <a16:creationId xmlns:a16="http://schemas.microsoft.com/office/drawing/2014/main" id="{D457141E-677C-4FFB-A7BA-94F5E3C9C09F}"/>
              </a:ext>
            </a:extLst>
          </p:cNvPr>
          <p:cNvSpPr txBox="1"/>
          <p:nvPr/>
        </p:nvSpPr>
        <p:spPr>
          <a:xfrm>
            <a:off x="1985261" y="5850603"/>
            <a:ext cx="2758843" cy="738664"/>
          </a:xfrm>
          <a:prstGeom prst="rect">
            <a:avLst/>
          </a:prstGeom>
          <a:noFill/>
        </p:spPr>
        <p:txBody>
          <a:bodyPr wrap="square" rtlCol="0">
            <a:spAutoFit/>
          </a:bodyPr>
          <a:lstStyle/>
          <a:p>
            <a:pPr algn="ctr"/>
            <a:r>
              <a:rPr lang="en-GB" sz="1400" dirty="0"/>
              <a:t>Using and applying the Outcomes Star assessment tool to identify needs and the progress.</a:t>
            </a:r>
          </a:p>
        </p:txBody>
      </p:sp>
      <p:sp>
        <p:nvSpPr>
          <p:cNvPr id="43" name="TextBox 42">
            <a:extLst>
              <a:ext uri="{FF2B5EF4-FFF2-40B4-BE49-F238E27FC236}">
                <a16:creationId xmlns:a16="http://schemas.microsoft.com/office/drawing/2014/main" id="{4C893896-02DB-447F-8188-39A1A9F7D958}"/>
              </a:ext>
            </a:extLst>
          </p:cNvPr>
          <p:cNvSpPr txBox="1"/>
          <p:nvPr/>
        </p:nvSpPr>
        <p:spPr>
          <a:xfrm>
            <a:off x="5044583" y="5855155"/>
            <a:ext cx="2100656" cy="523220"/>
          </a:xfrm>
          <a:prstGeom prst="rect">
            <a:avLst/>
          </a:prstGeom>
          <a:noFill/>
        </p:spPr>
        <p:txBody>
          <a:bodyPr wrap="square" rtlCol="0">
            <a:spAutoFit/>
          </a:bodyPr>
          <a:lstStyle/>
          <a:p>
            <a:pPr algn="ctr"/>
            <a:r>
              <a:rPr lang="en-GB" sz="1400" dirty="0"/>
              <a:t>Having the support and guidance from CCG.</a:t>
            </a:r>
          </a:p>
        </p:txBody>
      </p:sp>
      <p:sp>
        <p:nvSpPr>
          <p:cNvPr id="44" name="Oval 43">
            <a:extLst>
              <a:ext uri="{FF2B5EF4-FFF2-40B4-BE49-F238E27FC236}">
                <a16:creationId xmlns:a16="http://schemas.microsoft.com/office/drawing/2014/main" id="{5F54C2D0-71F6-4CC1-903C-F9377CE1D422}"/>
              </a:ext>
            </a:extLst>
          </p:cNvPr>
          <p:cNvSpPr/>
          <p:nvPr/>
        </p:nvSpPr>
        <p:spPr>
          <a:xfrm>
            <a:off x="2535438" y="4497424"/>
            <a:ext cx="1431255" cy="1325563"/>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45" name="Oval 44">
            <a:extLst>
              <a:ext uri="{FF2B5EF4-FFF2-40B4-BE49-F238E27FC236}">
                <a16:creationId xmlns:a16="http://schemas.microsoft.com/office/drawing/2014/main" id="{09E4FAFE-1EC4-4D29-B615-667BB42DA075}"/>
              </a:ext>
            </a:extLst>
          </p:cNvPr>
          <p:cNvSpPr/>
          <p:nvPr/>
        </p:nvSpPr>
        <p:spPr>
          <a:xfrm>
            <a:off x="5351343" y="4483432"/>
            <a:ext cx="1431255" cy="1325563"/>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46" name="TextBox 45">
            <a:extLst>
              <a:ext uri="{FF2B5EF4-FFF2-40B4-BE49-F238E27FC236}">
                <a16:creationId xmlns:a16="http://schemas.microsoft.com/office/drawing/2014/main" id="{9B22F757-4B5A-491B-B021-073BFE756795}"/>
              </a:ext>
            </a:extLst>
          </p:cNvPr>
          <p:cNvSpPr txBox="1"/>
          <p:nvPr/>
        </p:nvSpPr>
        <p:spPr>
          <a:xfrm>
            <a:off x="7469799" y="5842122"/>
            <a:ext cx="2539467" cy="738664"/>
          </a:xfrm>
          <a:prstGeom prst="rect">
            <a:avLst/>
          </a:prstGeom>
          <a:noFill/>
        </p:spPr>
        <p:txBody>
          <a:bodyPr wrap="square" rtlCol="0">
            <a:spAutoFit/>
          </a:bodyPr>
          <a:lstStyle/>
          <a:p>
            <a:pPr algn="ctr"/>
            <a:r>
              <a:rPr lang="en-GB" sz="1400" dirty="0"/>
              <a:t>Linking with another locality to share the experiences, expertise and for general support. </a:t>
            </a:r>
          </a:p>
        </p:txBody>
      </p:sp>
      <p:sp>
        <p:nvSpPr>
          <p:cNvPr id="51" name="Oval 50">
            <a:extLst>
              <a:ext uri="{FF2B5EF4-FFF2-40B4-BE49-F238E27FC236}">
                <a16:creationId xmlns:a16="http://schemas.microsoft.com/office/drawing/2014/main" id="{CD7EFE13-8E1B-4890-8894-74D28FED046A}"/>
              </a:ext>
            </a:extLst>
          </p:cNvPr>
          <p:cNvSpPr/>
          <p:nvPr/>
        </p:nvSpPr>
        <p:spPr>
          <a:xfrm>
            <a:off x="7915946" y="4495383"/>
            <a:ext cx="1431255" cy="1325563"/>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pic>
        <p:nvPicPr>
          <p:cNvPr id="5" name="Picture 4">
            <a:extLst>
              <a:ext uri="{FF2B5EF4-FFF2-40B4-BE49-F238E27FC236}">
                <a16:creationId xmlns:a16="http://schemas.microsoft.com/office/drawing/2014/main" id="{977B63C5-0614-4CBB-90AA-963DA5F866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4588" y="1775945"/>
            <a:ext cx="947199" cy="947198"/>
          </a:xfrm>
          <a:prstGeom prst="rect">
            <a:avLst/>
          </a:prstGeom>
        </p:spPr>
      </p:pic>
      <p:pic>
        <p:nvPicPr>
          <p:cNvPr id="10" name="Picture 9">
            <a:extLst>
              <a:ext uri="{FF2B5EF4-FFF2-40B4-BE49-F238E27FC236}">
                <a16:creationId xmlns:a16="http://schemas.microsoft.com/office/drawing/2014/main" id="{FC121806-4971-48B5-980F-4AC7DCCCEA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2968" y="1648743"/>
            <a:ext cx="1025560" cy="1025560"/>
          </a:xfrm>
          <a:prstGeom prst="rect">
            <a:avLst/>
          </a:prstGeom>
        </p:spPr>
      </p:pic>
      <p:pic>
        <p:nvPicPr>
          <p:cNvPr id="16" name="Picture 15">
            <a:extLst>
              <a:ext uri="{FF2B5EF4-FFF2-40B4-BE49-F238E27FC236}">
                <a16:creationId xmlns:a16="http://schemas.microsoft.com/office/drawing/2014/main" id="{30A54ACC-B14E-4ECF-82FC-A98497DF9C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6027" y="1711066"/>
            <a:ext cx="939203" cy="939202"/>
          </a:xfrm>
          <a:prstGeom prst="rect">
            <a:avLst/>
          </a:prstGeom>
        </p:spPr>
      </p:pic>
      <p:pic>
        <p:nvPicPr>
          <p:cNvPr id="18" name="Picture 17">
            <a:extLst>
              <a:ext uri="{FF2B5EF4-FFF2-40B4-BE49-F238E27FC236}">
                <a16:creationId xmlns:a16="http://schemas.microsoft.com/office/drawing/2014/main" id="{0AFC8340-128F-436D-89D9-93C5314A0A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46061" y="1862115"/>
            <a:ext cx="861028" cy="861028"/>
          </a:xfrm>
          <a:prstGeom prst="rect">
            <a:avLst/>
          </a:prstGeom>
        </p:spPr>
      </p:pic>
      <p:pic>
        <p:nvPicPr>
          <p:cNvPr id="20" name="Picture 19">
            <a:extLst>
              <a:ext uri="{FF2B5EF4-FFF2-40B4-BE49-F238E27FC236}">
                <a16:creationId xmlns:a16="http://schemas.microsoft.com/office/drawing/2014/main" id="{1F586A1C-E7F5-4785-890F-574EEDA778B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33455" y="4811804"/>
            <a:ext cx="835216" cy="835216"/>
          </a:xfrm>
          <a:prstGeom prst="rect">
            <a:avLst/>
          </a:prstGeom>
        </p:spPr>
      </p:pic>
      <p:pic>
        <p:nvPicPr>
          <p:cNvPr id="22" name="Picture 21">
            <a:extLst>
              <a:ext uri="{FF2B5EF4-FFF2-40B4-BE49-F238E27FC236}">
                <a16:creationId xmlns:a16="http://schemas.microsoft.com/office/drawing/2014/main" id="{B8481332-A4DE-4969-81F2-EC2ACA59CF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9007" y="4690309"/>
            <a:ext cx="911807" cy="911807"/>
          </a:xfrm>
          <a:prstGeom prst="rect">
            <a:avLst/>
          </a:prstGeom>
        </p:spPr>
      </p:pic>
      <p:pic>
        <p:nvPicPr>
          <p:cNvPr id="25" name="Picture 24">
            <a:extLst>
              <a:ext uri="{FF2B5EF4-FFF2-40B4-BE49-F238E27FC236}">
                <a16:creationId xmlns:a16="http://schemas.microsoft.com/office/drawing/2014/main" id="{09CC604D-04CE-4AD8-A9A0-8CF3677734B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13372" y="4776181"/>
            <a:ext cx="808845" cy="808845"/>
          </a:xfrm>
          <a:prstGeom prst="rect">
            <a:avLst/>
          </a:prstGeom>
        </p:spPr>
      </p:pic>
      <p:pic>
        <p:nvPicPr>
          <p:cNvPr id="28" name="Picture 27">
            <a:extLst>
              <a:ext uri="{FF2B5EF4-FFF2-40B4-BE49-F238E27FC236}">
                <a16:creationId xmlns:a16="http://schemas.microsoft.com/office/drawing/2014/main" id="{68FBBB66-9FBD-4AF1-A573-183BB03A839C}"/>
              </a:ext>
            </a:extLst>
          </p:cNvPr>
          <p:cNvPicPr>
            <a:picLocks noChangeAspect="1"/>
          </p:cNvPicPr>
          <p:nvPr/>
        </p:nvPicPr>
        <p:blipFill>
          <a:blip r:embed="rId10"/>
          <a:stretch>
            <a:fillRect/>
          </a:stretch>
        </p:blipFill>
        <p:spPr>
          <a:xfrm>
            <a:off x="8924352" y="28887"/>
            <a:ext cx="2886034" cy="1708836"/>
          </a:xfrm>
          <a:prstGeom prst="rect">
            <a:avLst/>
          </a:prstGeom>
        </p:spPr>
      </p:pic>
    </p:spTree>
    <p:extLst>
      <p:ext uri="{BB962C8B-B14F-4D97-AF65-F5344CB8AC3E}">
        <p14:creationId xmlns:p14="http://schemas.microsoft.com/office/powerpoint/2010/main" val="704315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37723"/>
            <a:ext cx="10972800" cy="4954907"/>
          </a:xfrm>
        </p:spPr>
        <p:txBody>
          <a:bodyPr>
            <a:noAutofit/>
          </a:bodyPr>
          <a:lstStyle/>
          <a:p>
            <a:pPr>
              <a:lnSpc>
                <a:spcPct val="104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Email / telephone call received </a:t>
            </a:r>
            <a:r>
              <a:rPr lang="en-GB" sz="1600">
                <a:effectLst/>
                <a:latin typeface="Calibri" panose="020F0502020204030204" pitchFamily="34" charset="0"/>
                <a:ea typeface="Calibri" panose="020F0502020204030204" pitchFamily="34" charset="0"/>
                <a:cs typeface="Times New Roman" panose="02020603050405020304" pitchFamily="18" charset="0"/>
              </a:rPr>
              <a:t>from professional </a:t>
            </a:r>
            <a:r>
              <a:rPr lang="en-GB" sz="1600" dirty="0">
                <a:effectLst/>
                <a:latin typeface="Calibri" panose="020F0502020204030204" pitchFamily="34" charset="0"/>
                <a:ea typeface="Calibri" panose="020F0502020204030204" pitchFamily="34" charset="0"/>
                <a:cs typeface="Times New Roman" panose="02020603050405020304" pitchFamily="18" charset="0"/>
              </a:rPr>
              <a:t>wanting to refer YP to LDAP/ add YP to DSR</a:t>
            </a:r>
          </a:p>
          <a:p>
            <a:pPr>
              <a:lnSpc>
                <a:spcPct val="104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Keyworker Team to send blank referral form and referral criteria to referrer from </a:t>
            </a:r>
            <a:r>
              <a:rPr lang="en-GB"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livewell.ldapkeyworkers@nhs.net</a:t>
            </a:r>
            <a:endParaRPr lang="en-GB"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4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Referral to be returned to </a:t>
            </a:r>
            <a:r>
              <a:rPr lang="en-GB"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livewell.ldapkeyworkers@nhs.net</a:t>
            </a:r>
            <a:r>
              <a:rPr lang="en-GB" sz="1600" dirty="0">
                <a:effectLst/>
                <a:latin typeface="Calibri" panose="020F0502020204030204" pitchFamily="34" charset="0"/>
                <a:ea typeface="Calibri" panose="020F0502020204030204" pitchFamily="34" charset="0"/>
                <a:cs typeface="Times New Roman" panose="02020603050405020304" pitchFamily="18" charset="0"/>
              </a:rPr>
              <a:t> with confirmation of verbal consent</a:t>
            </a:r>
          </a:p>
          <a:p>
            <a:pPr>
              <a:lnSpc>
                <a:spcPct val="104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LDAP will a</a:t>
            </a:r>
            <a:r>
              <a:rPr lang="en-GB" sz="1600" dirty="0">
                <a:effectLst/>
                <a:latin typeface="Calibri" panose="020F0502020204030204" pitchFamily="34" charset="0"/>
                <a:ea typeface="Calibri" panose="020F0502020204030204" pitchFamily="34" charset="0"/>
                <a:cs typeface="Times New Roman" panose="02020603050405020304" pitchFamily="18" charset="0"/>
              </a:rPr>
              <a:t>dd YP to LDAP DSR– triage on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SystmOne</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4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YP discussed at LDAP </a:t>
            </a:r>
            <a:r>
              <a:rPr lang="en-GB" sz="1600" dirty="0">
                <a:latin typeface="Calibri" panose="020F0502020204030204" pitchFamily="34" charset="0"/>
                <a:ea typeface="Calibri" panose="020F0502020204030204" pitchFamily="34" charset="0"/>
                <a:cs typeface="Times New Roman" panose="02020603050405020304" pitchFamily="18" charset="0"/>
              </a:rPr>
              <a:t>weekly </a:t>
            </a:r>
            <a:r>
              <a:rPr lang="en-GB" sz="1600" dirty="0">
                <a:effectLst/>
                <a:latin typeface="Calibri" panose="020F0502020204030204" pitchFamily="34" charset="0"/>
                <a:ea typeface="Calibri" panose="020F0502020204030204" pitchFamily="34" charset="0"/>
                <a:cs typeface="Times New Roman" panose="02020603050405020304" pitchFamily="18" charset="0"/>
              </a:rPr>
              <a:t>meeting or sooner where triaged by Band 7 Keyworker. If meets criteria: </a:t>
            </a:r>
          </a:p>
          <a:p>
            <a:pPr marL="0" indent="0">
              <a:lnSpc>
                <a:spcPct val="104000"/>
              </a:lnSpc>
              <a:spcAft>
                <a:spcPts val="800"/>
              </a:spcAft>
              <a:buNone/>
            </a:pPr>
            <a:r>
              <a:rPr lang="en-GB" sz="1600" dirty="0">
                <a:latin typeface="Calibri" panose="020F0502020204030204" pitchFamily="34" charset="0"/>
                <a:ea typeface="Calibri" panose="020F0502020204030204" pitchFamily="34" charset="0"/>
                <a:cs typeface="Times New Roman" panose="02020603050405020304" pitchFamily="18" charset="0"/>
              </a:rPr>
              <a:t>                    -  </a:t>
            </a:r>
            <a:r>
              <a:rPr lang="en-GB" sz="1600" dirty="0">
                <a:effectLst/>
                <a:latin typeface="Calibri" panose="020F0502020204030204" pitchFamily="34" charset="0"/>
                <a:ea typeface="Calibri" panose="020F0502020204030204" pitchFamily="34" charset="0"/>
                <a:cs typeface="Times New Roman" panose="02020603050405020304" pitchFamily="18" charset="0"/>
              </a:rPr>
              <a:t>Referral amended to appropriate ‘RAG’ rating.</a:t>
            </a:r>
          </a:p>
          <a:p>
            <a:pPr marL="0" indent="0">
              <a:lnSpc>
                <a:spcPct val="104000"/>
              </a:lnSpc>
              <a:spcAft>
                <a:spcPts val="800"/>
              </a:spcAft>
              <a:buNone/>
            </a:pPr>
            <a:r>
              <a:rPr lang="en-GB" sz="1600" dirty="0">
                <a:latin typeface="Calibri" panose="020F0502020204030204" pitchFamily="34" charset="0"/>
                <a:ea typeface="Calibri" panose="020F0502020204030204" pitchFamily="34" charset="0"/>
                <a:cs typeface="Times New Roman" panose="02020603050405020304" pitchFamily="18" charset="0"/>
              </a:rPr>
              <a:t>                    -  </a:t>
            </a:r>
            <a:r>
              <a:rPr lang="en-GB" sz="1600" dirty="0">
                <a:effectLst/>
                <a:latin typeface="Calibri" panose="020F0502020204030204" pitchFamily="34" charset="0"/>
                <a:ea typeface="Calibri" panose="020F0502020204030204" pitchFamily="34" charset="0"/>
                <a:cs typeface="Times New Roman" panose="02020603050405020304" pitchFamily="18" charset="0"/>
              </a:rPr>
              <a:t>YP added to Dynamic Support Register -  Letters sent out to parent / carer, GP and referrer.</a:t>
            </a:r>
          </a:p>
          <a:p>
            <a:pPr>
              <a:lnSpc>
                <a:spcPct val="104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Follow up action for YP on AMBER or RED:</a:t>
            </a:r>
          </a:p>
          <a:p>
            <a:pPr marL="0" lvl="0" indent="0">
              <a:lnSpc>
                <a:spcPct val="104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                    -  Band 7 to telephone parent / carer to introduce service and procedure.</a:t>
            </a:r>
          </a:p>
          <a:p>
            <a:pPr marL="0" lvl="0" indent="0">
              <a:lnSpc>
                <a:spcPct val="104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                    -  Band 7 to arrange an MDT or arrange attendance at similar to information gather.</a:t>
            </a:r>
          </a:p>
          <a:p>
            <a:pPr marL="0" lvl="0" indent="0">
              <a:lnSpc>
                <a:spcPct val="104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                    -  After attending meeting, Band 7 and Band 4 Keyworker to arrange a visit to meet parent and child. Outcome of this 	    visit will determine whether YP has allocated Band 4 Keyworker, Band 7 or both, depending on need.</a:t>
            </a:r>
          </a:p>
          <a:p>
            <a:pPr>
              <a:lnSpc>
                <a:spcPct val="104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At initial visit consent form to be signed if not already done. </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918B2657-CCEA-4477-8A72-93C2F6384EC5}"/>
              </a:ext>
            </a:extLst>
          </p:cNvPr>
          <p:cNvSpPr/>
          <p:nvPr/>
        </p:nvSpPr>
        <p:spPr>
          <a:xfrm>
            <a:off x="209007" y="455813"/>
            <a:ext cx="8188035" cy="931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dirty="0"/>
              <a:t>  Referral process</a:t>
            </a:r>
          </a:p>
        </p:txBody>
      </p:sp>
      <p:pic>
        <p:nvPicPr>
          <p:cNvPr id="5" name="Picture 4">
            <a:extLst>
              <a:ext uri="{FF2B5EF4-FFF2-40B4-BE49-F238E27FC236}">
                <a16:creationId xmlns:a16="http://schemas.microsoft.com/office/drawing/2014/main" id="{D82E6875-5D62-4464-AD78-DA645CC02A15}"/>
              </a:ext>
            </a:extLst>
          </p:cNvPr>
          <p:cNvPicPr>
            <a:picLocks noChangeAspect="1"/>
          </p:cNvPicPr>
          <p:nvPr/>
        </p:nvPicPr>
        <p:blipFill>
          <a:blip r:embed="rId4"/>
          <a:stretch>
            <a:fillRect/>
          </a:stretch>
        </p:blipFill>
        <p:spPr>
          <a:xfrm>
            <a:off x="8924352" y="28887"/>
            <a:ext cx="2886034" cy="1708836"/>
          </a:xfrm>
          <a:prstGeom prst="rect">
            <a:avLst/>
          </a:prstGeom>
        </p:spPr>
      </p:pic>
    </p:spTree>
    <p:extLst>
      <p:ext uri="{BB962C8B-B14F-4D97-AF65-F5344CB8AC3E}">
        <p14:creationId xmlns:p14="http://schemas.microsoft.com/office/powerpoint/2010/main" val="1101847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3"/>
            <a:ext cx="10972800" cy="4801984"/>
          </a:xfrm>
        </p:spPr>
        <p:txBody>
          <a:bodyPr>
            <a:normAutofit fontScale="92500" lnSpcReduction="10000"/>
          </a:bodyPr>
          <a:lstStyle/>
          <a:p>
            <a:r>
              <a:rPr lang="en-GB" sz="3600" dirty="0"/>
              <a:t>PHB</a:t>
            </a:r>
          </a:p>
          <a:p>
            <a:r>
              <a:rPr lang="en-GB" sz="3600" dirty="0"/>
              <a:t>Spreading the word about our service.</a:t>
            </a:r>
          </a:p>
          <a:p>
            <a:r>
              <a:rPr lang="en-GB" sz="3600" dirty="0"/>
              <a:t>Expansion of pilot to more areas of the country.</a:t>
            </a:r>
          </a:p>
          <a:p>
            <a:r>
              <a:rPr lang="en-GB" sz="3600" dirty="0"/>
              <a:t>Long term goal : The NHS Long Term Plan committed to provide a key worker to children and young people with a Learning Disability, Autism or both – therefore expansion into</a:t>
            </a:r>
            <a:r>
              <a:rPr lang="en-GB" sz="3600" dirty="0">
                <a:solidFill>
                  <a:srgbClr val="FFFF00"/>
                </a:solidFill>
              </a:rPr>
              <a:t> YELLOW </a:t>
            </a:r>
            <a:r>
              <a:rPr lang="en-GB" sz="3600" dirty="0"/>
              <a:t>on DSR.</a:t>
            </a:r>
          </a:p>
          <a:p>
            <a:r>
              <a:rPr lang="en-GB" sz="3600" dirty="0"/>
              <a:t>Expansion to 25 years.</a:t>
            </a:r>
          </a:p>
          <a:p>
            <a:r>
              <a:rPr lang="en-GB" sz="3600" dirty="0"/>
              <a:t>More Keyworkers.</a:t>
            </a:r>
          </a:p>
          <a:p>
            <a:endParaRPr lang="en-GB" dirty="0"/>
          </a:p>
        </p:txBody>
      </p:sp>
      <p:sp>
        <p:nvSpPr>
          <p:cNvPr id="4" name="Rectangle 3">
            <a:extLst>
              <a:ext uri="{FF2B5EF4-FFF2-40B4-BE49-F238E27FC236}">
                <a16:creationId xmlns:a16="http://schemas.microsoft.com/office/drawing/2014/main" id="{918B2657-CCEA-4477-8A72-93C2F6384EC5}"/>
              </a:ext>
            </a:extLst>
          </p:cNvPr>
          <p:cNvSpPr/>
          <p:nvPr/>
        </p:nvSpPr>
        <p:spPr>
          <a:xfrm>
            <a:off x="209007" y="455813"/>
            <a:ext cx="8188035" cy="931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dirty="0"/>
              <a:t>  The future</a:t>
            </a:r>
          </a:p>
        </p:txBody>
      </p:sp>
      <p:pic>
        <p:nvPicPr>
          <p:cNvPr id="5" name="Picture 4">
            <a:extLst>
              <a:ext uri="{FF2B5EF4-FFF2-40B4-BE49-F238E27FC236}">
                <a16:creationId xmlns:a16="http://schemas.microsoft.com/office/drawing/2014/main" id="{D82E6875-5D62-4464-AD78-DA645CC02A15}"/>
              </a:ext>
            </a:extLst>
          </p:cNvPr>
          <p:cNvPicPr>
            <a:picLocks noChangeAspect="1"/>
          </p:cNvPicPr>
          <p:nvPr/>
        </p:nvPicPr>
        <p:blipFill>
          <a:blip r:embed="rId3"/>
          <a:stretch>
            <a:fillRect/>
          </a:stretch>
        </p:blipFill>
        <p:spPr>
          <a:xfrm>
            <a:off x="8924352" y="28887"/>
            <a:ext cx="2886034" cy="1708836"/>
          </a:xfrm>
          <a:prstGeom prst="rect">
            <a:avLst/>
          </a:prstGeom>
        </p:spPr>
      </p:pic>
    </p:spTree>
    <p:extLst>
      <p:ext uri="{BB962C8B-B14F-4D97-AF65-F5344CB8AC3E}">
        <p14:creationId xmlns:p14="http://schemas.microsoft.com/office/powerpoint/2010/main" val="3287444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F78796AF-79A0-47AC-BEFD-BFFC00F96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6838E1B2-A8DB-4A99-B20D-B96E1350CBBD}"/>
              </a:ext>
            </a:extLst>
          </p:cNvPr>
          <p:cNvSpPr txBox="1"/>
          <p:nvPr/>
        </p:nvSpPr>
        <p:spPr>
          <a:xfrm>
            <a:off x="804672" y="338328"/>
            <a:ext cx="3877056" cy="2249424"/>
          </a:xfrm>
          <a:prstGeom prst="rect">
            <a:avLst/>
          </a:prstGeom>
        </p:spPr>
        <p:txBody>
          <a:bodyPr vert="horz" lIns="91440" tIns="45720" rIns="91440" bIns="45720" rtlCol="0" anchor="b">
            <a:normAutofit/>
          </a:bodyPr>
          <a:lstStyle/>
          <a:p>
            <a:pPr fontAlgn="base">
              <a:lnSpc>
                <a:spcPct val="90000"/>
              </a:lnSpc>
              <a:spcBef>
                <a:spcPct val="0"/>
              </a:spcBef>
              <a:spcAft>
                <a:spcPts val="600"/>
              </a:spcAft>
            </a:pPr>
            <a:r>
              <a:rPr lang="en-US" sz="3400" b="1">
                <a:latin typeface="+mj-lt"/>
                <a:ea typeface="+mj-ea"/>
                <a:cs typeface="+mj-cs"/>
              </a:rPr>
              <a:t>Thank you for your time.</a:t>
            </a:r>
          </a:p>
          <a:p>
            <a:pPr fontAlgn="base">
              <a:lnSpc>
                <a:spcPct val="90000"/>
              </a:lnSpc>
              <a:spcBef>
                <a:spcPct val="0"/>
              </a:spcBef>
              <a:spcAft>
                <a:spcPts val="600"/>
              </a:spcAft>
            </a:pPr>
            <a:r>
              <a:rPr lang="en-US" sz="3400" b="1">
                <a:latin typeface="+mj-lt"/>
                <a:ea typeface="+mj-ea"/>
                <a:cs typeface="+mj-cs"/>
              </a:rPr>
              <a:t>Any questions or feedback?</a:t>
            </a:r>
          </a:p>
        </p:txBody>
      </p:sp>
      <p:pic>
        <p:nvPicPr>
          <p:cNvPr id="3" name="Picture 2">
            <a:extLst>
              <a:ext uri="{FF2B5EF4-FFF2-40B4-BE49-F238E27FC236}">
                <a16:creationId xmlns:a16="http://schemas.microsoft.com/office/drawing/2014/main" id="{2732E788-DA32-48D0-910C-0CB1D083692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63990" y="329821"/>
            <a:ext cx="2891905" cy="3947991"/>
          </a:xfrm>
          <a:prstGeom prst="rect">
            <a:avLst/>
          </a:prstGeom>
        </p:spPr>
      </p:pic>
      <p:pic>
        <p:nvPicPr>
          <p:cNvPr id="4" name="Picture 3">
            <a:extLst>
              <a:ext uri="{FF2B5EF4-FFF2-40B4-BE49-F238E27FC236}">
                <a16:creationId xmlns:a16="http://schemas.microsoft.com/office/drawing/2014/main" id="{DB1595F6-18A9-41E0-9386-EAD462EA08FD}"/>
              </a:ext>
            </a:extLst>
          </p:cNvPr>
          <p:cNvPicPr>
            <a:picLocks noChangeAspect="1"/>
          </p:cNvPicPr>
          <p:nvPr/>
        </p:nvPicPr>
        <p:blipFill>
          <a:blip r:embed="rId5"/>
          <a:stretch>
            <a:fillRect/>
          </a:stretch>
        </p:blipFill>
        <p:spPr>
          <a:xfrm>
            <a:off x="6344099" y="3155743"/>
            <a:ext cx="5311794" cy="3147238"/>
          </a:xfrm>
          <a:prstGeom prst="rect">
            <a:avLst/>
          </a:prstGeom>
        </p:spPr>
      </p:pic>
    </p:spTree>
    <p:extLst>
      <p:ext uri="{BB962C8B-B14F-4D97-AF65-F5344CB8AC3E}">
        <p14:creationId xmlns:p14="http://schemas.microsoft.com/office/powerpoint/2010/main" val="119569685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a:t>
            </a:r>
          </a:p>
        </p:txBody>
      </p:sp>
      <p:sp>
        <p:nvSpPr>
          <p:cNvPr id="3" name="Content Placeholder 2"/>
          <p:cNvSpPr>
            <a:spLocks noGrp="1"/>
          </p:cNvSpPr>
          <p:nvPr>
            <p:ph idx="1"/>
          </p:nvPr>
        </p:nvSpPr>
        <p:spPr>
          <a:xfrm>
            <a:off x="428797" y="1756434"/>
            <a:ext cx="10972800" cy="4463064"/>
          </a:xfrm>
        </p:spPr>
        <p:txBody>
          <a:bodyPr>
            <a:normAutofit/>
          </a:bodyPr>
          <a:lstStyle/>
          <a:p>
            <a:pPr marL="0" indent="0">
              <a:buNone/>
            </a:pPr>
            <a:r>
              <a:rPr lang="en-GB" sz="4400" dirty="0"/>
              <a:t>   The NHS Long Term Plan committed </a:t>
            </a:r>
          </a:p>
          <a:p>
            <a:pPr marL="0" indent="0">
              <a:buNone/>
            </a:pPr>
            <a:r>
              <a:rPr lang="en-GB" sz="4400" dirty="0"/>
              <a:t>   to provide a key worker to </a:t>
            </a:r>
            <a:r>
              <a:rPr lang="en-GB" sz="4400" dirty="0">
                <a:ea typeface="Calibri"/>
                <a:cs typeface="Times New Roman"/>
              </a:rPr>
              <a:t>children </a:t>
            </a:r>
          </a:p>
          <a:p>
            <a:pPr marL="0" indent="0">
              <a:buNone/>
            </a:pPr>
            <a:r>
              <a:rPr lang="en-GB" sz="4400" dirty="0">
                <a:ea typeface="Calibri"/>
                <a:cs typeface="Times New Roman"/>
              </a:rPr>
              <a:t>   and young people with a Learning </a:t>
            </a:r>
          </a:p>
          <a:p>
            <a:pPr marL="0" indent="0">
              <a:buNone/>
            </a:pPr>
            <a:r>
              <a:rPr lang="en-GB" sz="4400" dirty="0">
                <a:ea typeface="Calibri"/>
                <a:cs typeface="Times New Roman"/>
              </a:rPr>
              <a:t>   Disability, Autism or both who have complex</a:t>
            </a:r>
          </a:p>
          <a:p>
            <a:pPr marL="0" indent="0">
              <a:buNone/>
            </a:pPr>
            <a:r>
              <a:rPr lang="en-GB" sz="4400" dirty="0">
                <a:ea typeface="Calibri"/>
                <a:cs typeface="Times New Roman"/>
              </a:rPr>
              <a:t>   needs.</a:t>
            </a:r>
          </a:p>
          <a:p>
            <a:pPr marL="0" indent="0">
              <a:buNone/>
            </a:pPr>
            <a:endParaRPr lang="en-GB" dirty="0">
              <a:ea typeface="Calibri"/>
              <a:cs typeface="Times New Roman"/>
            </a:endParaRPr>
          </a:p>
          <a:p>
            <a:endParaRPr lang="en-GB" dirty="0">
              <a:ea typeface="Calibri"/>
              <a:cs typeface="Times New Roman"/>
            </a:endParaRPr>
          </a:p>
          <a:p>
            <a:endParaRPr lang="en-GB" dirty="0">
              <a:ea typeface="Calibri"/>
              <a:cs typeface="Times New Roman"/>
            </a:endParaRPr>
          </a:p>
          <a:p>
            <a:pPr marL="0" indent="0">
              <a:buNone/>
            </a:pPr>
            <a:endParaRPr lang="en-GB" dirty="0">
              <a:ea typeface="Calibri"/>
              <a:cs typeface="Times New Roman"/>
            </a:endParaRPr>
          </a:p>
          <a:p>
            <a:endParaRPr lang="en-GB" dirty="0">
              <a:ea typeface="Calibri"/>
              <a:cs typeface="Times New Roman"/>
            </a:endParaRPr>
          </a:p>
        </p:txBody>
      </p:sp>
      <p:sp>
        <p:nvSpPr>
          <p:cNvPr id="4" name="Rectangle 3">
            <a:extLst>
              <a:ext uri="{FF2B5EF4-FFF2-40B4-BE49-F238E27FC236}">
                <a16:creationId xmlns:a16="http://schemas.microsoft.com/office/drawing/2014/main" id="{918B2657-CCEA-4477-8A72-93C2F6384EC5}"/>
              </a:ext>
            </a:extLst>
          </p:cNvPr>
          <p:cNvSpPr/>
          <p:nvPr/>
        </p:nvSpPr>
        <p:spPr>
          <a:xfrm>
            <a:off x="167268" y="284435"/>
            <a:ext cx="8188035" cy="931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dirty="0"/>
              <a:t>   Background</a:t>
            </a:r>
          </a:p>
        </p:txBody>
      </p:sp>
      <p:pic>
        <p:nvPicPr>
          <p:cNvPr id="5" name="Picture 4">
            <a:extLst>
              <a:ext uri="{FF2B5EF4-FFF2-40B4-BE49-F238E27FC236}">
                <a16:creationId xmlns:a16="http://schemas.microsoft.com/office/drawing/2014/main" id="{E455A6CA-0BC5-4FB6-AA7E-6B9889B52BE6}"/>
              </a:ext>
            </a:extLst>
          </p:cNvPr>
          <p:cNvPicPr>
            <a:picLocks noChangeAspect="1"/>
          </p:cNvPicPr>
          <p:nvPr/>
        </p:nvPicPr>
        <p:blipFill>
          <a:blip r:embed="rId3"/>
          <a:stretch>
            <a:fillRect/>
          </a:stretch>
        </p:blipFill>
        <p:spPr>
          <a:xfrm>
            <a:off x="9367034" y="424246"/>
            <a:ext cx="2215366" cy="3128422"/>
          </a:xfrm>
          <a:prstGeom prst="rect">
            <a:avLst/>
          </a:prstGeom>
        </p:spPr>
      </p:pic>
    </p:spTree>
    <p:extLst>
      <p:ext uri="{BB962C8B-B14F-4D97-AF65-F5344CB8AC3E}">
        <p14:creationId xmlns:p14="http://schemas.microsoft.com/office/powerpoint/2010/main" val="3533936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a:t>
            </a:r>
          </a:p>
        </p:txBody>
      </p:sp>
      <p:sp>
        <p:nvSpPr>
          <p:cNvPr id="3" name="Content Placeholder 2"/>
          <p:cNvSpPr>
            <a:spLocks noGrp="1"/>
          </p:cNvSpPr>
          <p:nvPr>
            <p:ph idx="1"/>
          </p:nvPr>
        </p:nvSpPr>
        <p:spPr>
          <a:xfrm>
            <a:off x="272319" y="1527926"/>
            <a:ext cx="11647361" cy="4963885"/>
          </a:xfrm>
        </p:spPr>
        <p:txBody>
          <a:bodyPr>
            <a:normAutofit fontScale="70000" lnSpcReduction="20000"/>
          </a:bodyPr>
          <a:lstStyle/>
          <a:p>
            <a:pPr marL="0" indent="0">
              <a:buNone/>
            </a:pPr>
            <a:endParaRPr lang="en-GB" dirty="0">
              <a:ea typeface="Calibri"/>
              <a:cs typeface="Times New Roman"/>
            </a:endParaRPr>
          </a:p>
          <a:p>
            <a:pPr marL="0" indent="0">
              <a:buNone/>
            </a:pPr>
            <a:r>
              <a:rPr lang="en-GB" sz="4400" dirty="0">
                <a:ea typeface="Calibri"/>
                <a:cs typeface="Times New Roman"/>
              </a:rPr>
              <a:t>    </a:t>
            </a:r>
            <a:r>
              <a:rPr lang="en-GB" sz="5700" dirty="0">
                <a:ea typeface="Calibri"/>
                <a:cs typeface="Times New Roman"/>
              </a:rPr>
              <a:t>This was as a result of investigations</a:t>
            </a:r>
          </a:p>
          <a:p>
            <a:pPr marL="0" indent="0">
              <a:buNone/>
            </a:pPr>
            <a:r>
              <a:rPr lang="en-GB" sz="5700" dirty="0">
                <a:ea typeface="Calibri"/>
                <a:cs typeface="Times New Roman"/>
              </a:rPr>
              <a:t>   and reports which have evidenced </a:t>
            </a:r>
          </a:p>
          <a:p>
            <a:pPr marL="0" indent="0">
              <a:buNone/>
            </a:pPr>
            <a:r>
              <a:rPr lang="en-GB" sz="5700" dirty="0">
                <a:ea typeface="Calibri"/>
                <a:cs typeface="Times New Roman"/>
              </a:rPr>
              <a:t>   that young people with these diagnoses </a:t>
            </a:r>
          </a:p>
          <a:p>
            <a:pPr marL="0" indent="0">
              <a:buNone/>
            </a:pPr>
            <a:r>
              <a:rPr lang="en-GB" sz="5700" dirty="0">
                <a:ea typeface="Calibri"/>
                <a:cs typeface="Times New Roman"/>
              </a:rPr>
              <a:t>   often do not have good outcomes when</a:t>
            </a:r>
          </a:p>
          <a:p>
            <a:pPr marL="0" indent="0">
              <a:buNone/>
            </a:pPr>
            <a:r>
              <a:rPr lang="en-GB" sz="5700" dirty="0">
                <a:ea typeface="Calibri"/>
                <a:cs typeface="Times New Roman"/>
              </a:rPr>
              <a:t>   admitted to Tier 4 mental health hospitals; therefore</a:t>
            </a:r>
          </a:p>
          <a:p>
            <a:pPr marL="0" indent="0">
              <a:buNone/>
            </a:pPr>
            <a:r>
              <a:rPr lang="en-GB" sz="5700" dirty="0">
                <a:ea typeface="Calibri"/>
                <a:cs typeface="Times New Roman"/>
              </a:rPr>
              <a:t>   admission needs to be avoided unless it is absolutely</a:t>
            </a:r>
          </a:p>
          <a:p>
            <a:pPr marL="0" indent="0">
              <a:buNone/>
            </a:pPr>
            <a:r>
              <a:rPr lang="en-GB" sz="5700" dirty="0">
                <a:ea typeface="Calibri"/>
                <a:cs typeface="Times New Roman"/>
              </a:rPr>
              <a:t>   necessary.</a:t>
            </a:r>
          </a:p>
          <a:p>
            <a:endParaRPr lang="en-GB" dirty="0">
              <a:ea typeface="Calibri"/>
              <a:cs typeface="Times New Roman"/>
            </a:endParaRPr>
          </a:p>
          <a:p>
            <a:endParaRPr lang="en-GB" dirty="0">
              <a:ea typeface="Calibri"/>
              <a:cs typeface="Times New Roman"/>
            </a:endParaRPr>
          </a:p>
          <a:p>
            <a:pPr marL="0" indent="0">
              <a:buNone/>
            </a:pPr>
            <a:endParaRPr lang="en-GB" dirty="0">
              <a:ea typeface="Calibri"/>
              <a:cs typeface="Times New Roman"/>
            </a:endParaRPr>
          </a:p>
          <a:p>
            <a:endParaRPr lang="en-GB" dirty="0">
              <a:ea typeface="Calibri"/>
              <a:cs typeface="Times New Roman"/>
            </a:endParaRPr>
          </a:p>
        </p:txBody>
      </p:sp>
      <p:sp>
        <p:nvSpPr>
          <p:cNvPr id="4" name="Rectangle 3">
            <a:extLst>
              <a:ext uri="{FF2B5EF4-FFF2-40B4-BE49-F238E27FC236}">
                <a16:creationId xmlns:a16="http://schemas.microsoft.com/office/drawing/2014/main" id="{918B2657-CCEA-4477-8A72-93C2F6384EC5}"/>
              </a:ext>
            </a:extLst>
          </p:cNvPr>
          <p:cNvSpPr/>
          <p:nvPr/>
        </p:nvSpPr>
        <p:spPr>
          <a:xfrm>
            <a:off x="167268" y="284435"/>
            <a:ext cx="8188035" cy="931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dirty="0"/>
              <a:t>   Background</a:t>
            </a:r>
          </a:p>
        </p:txBody>
      </p:sp>
      <p:pic>
        <p:nvPicPr>
          <p:cNvPr id="5" name="Picture 4">
            <a:extLst>
              <a:ext uri="{FF2B5EF4-FFF2-40B4-BE49-F238E27FC236}">
                <a16:creationId xmlns:a16="http://schemas.microsoft.com/office/drawing/2014/main" id="{E455A6CA-0BC5-4FB6-AA7E-6B9889B52BE6}"/>
              </a:ext>
            </a:extLst>
          </p:cNvPr>
          <p:cNvPicPr>
            <a:picLocks noChangeAspect="1"/>
          </p:cNvPicPr>
          <p:nvPr/>
        </p:nvPicPr>
        <p:blipFill>
          <a:blip r:embed="rId3"/>
          <a:stretch>
            <a:fillRect/>
          </a:stretch>
        </p:blipFill>
        <p:spPr>
          <a:xfrm>
            <a:off x="9367034" y="366189"/>
            <a:ext cx="2215366" cy="3128422"/>
          </a:xfrm>
          <a:prstGeom prst="rect">
            <a:avLst/>
          </a:prstGeom>
        </p:spPr>
      </p:pic>
    </p:spTree>
    <p:extLst>
      <p:ext uri="{BB962C8B-B14F-4D97-AF65-F5344CB8AC3E}">
        <p14:creationId xmlns:p14="http://schemas.microsoft.com/office/powerpoint/2010/main" val="395757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a:t>
            </a:r>
          </a:p>
        </p:txBody>
      </p:sp>
      <p:sp>
        <p:nvSpPr>
          <p:cNvPr id="3" name="Content Placeholder 2"/>
          <p:cNvSpPr>
            <a:spLocks noGrp="1"/>
          </p:cNvSpPr>
          <p:nvPr>
            <p:ph idx="1"/>
          </p:nvPr>
        </p:nvSpPr>
        <p:spPr>
          <a:xfrm>
            <a:off x="609600" y="1600203"/>
            <a:ext cx="10972800" cy="4945674"/>
          </a:xfr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prstClr val="black"/>
                </a:solidFill>
                <a:effectLst/>
                <a:uLnTx/>
                <a:uFillTx/>
                <a:latin typeface="Calibri"/>
                <a:ea typeface="Calibri"/>
                <a:cs typeface="Times New Roman"/>
              </a:rPr>
              <a:t>To provide the right support, in the right place, at the right time.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3600" dirty="0">
                <a:solidFill>
                  <a:prstClr val="black"/>
                </a:solidFill>
                <a:latin typeface="Calibri"/>
                <a:ea typeface="Calibri"/>
                <a:cs typeface="Times New Roman"/>
              </a:rPr>
              <a:t>To c</a:t>
            </a:r>
            <a:r>
              <a:rPr kumimoji="0" lang="en-GB" sz="3600" b="0" i="0" u="none" strike="noStrike" kern="1200" cap="none" spc="0" normalizeH="0" baseline="0" noProof="0" dirty="0" err="1">
                <a:ln>
                  <a:noFill/>
                </a:ln>
                <a:solidFill>
                  <a:prstClr val="black"/>
                </a:solidFill>
                <a:effectLst/>
                <a:uLnTx/>
                <a:uFillTx/>
                <a:latin typeface="Calibri"/>
                <a:ea typeface="Calibri"/>
                <a:cs typeface="Times New Roman"/>
              </a:rPr>
              <a:t>hallenge</a:t>
            </a:r>
            <a:r>
              <a:rPr kumimoji="0" lang="en-GB" sz="3600" b="0" i="0" u="none" strike="noStrike" kern="1200" cap="none" spc="0" normalizeH="0" baseline="0" noProof="0" dirty="0">
                <a:ln>
                  <a:noFill/>
                </a:ln>
                <a:solidFill>
                  <a:prstClr val="black"/>
                </a:solidFill>
                <a:effectLst/>
                <a:uLnTx/>
                <a:uFillTx/>
                <a:latin typeface="Calibri"/>
                <a:ea typeface="Calibri"/>
                <a:cs typeface="Times New Roman"/>
              </a:rPr>
              <a:t> systems and support parents to navigate them.</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prstClr val="black"/>
                </a:solidFill>
                <a:effectLst/>
                <a:uLnTx/>
                <a:uFillTx/>
                <a:latin typeface="Calibri"/>
                <a:ea typeface="Calibri"/>
                <a:cs typeface="Times New Roman"/>
              </a:rPr>
              <a:t>To keep young people out of Tier 4 hospital and in their local area.</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prstClr val="black"/>
                </a:solidFill>
                <a:effectLst/>
                <a:uLnTx/>
                <a:uFillTx/>
                <a:latin typeface="Calibri"/>
                <a:ea typeface="Calibri"/>
                <a:cs typeface="Times New Roman"/>
              </a:rPr>
              <a:t>The keyworker is an addition to the support that is already in place and not a replacement. </a:t>
            </a:r>
          </a:p>
          <a:p>
            <a:pPr marL="0" indent="0">
              <a:buNone/>
            </a:pPr>
            <a:endParaRPr lang="en-GB" dirty="0">
              <a:ea typeface="Calibri"/>
              <a:cs typeface="Times New Roman"/>
            </a:endParaRPr>
          </a:p>
          <a:p>
            <a:endParaRPr lang="en-GB" dirty="0">
              <a:ea typeface="Calibri"/>
              <a:cs typeface="Times New Roman"/>
            </a:endParaRPr>
          </a:p>
        </p:txBody>
      </p:sp>
      <p:sp>
        <p:nvSpPr>
          <p:cNvPr id="4" name="Rectangle 3">
            <a:extLst>
              <a:ext uri="{FF2B5EF4-FFF2-40B4-BE49-F238E27FC236}">
                <a16:creationId xmlns:a16="http://schemas.microsoft.com/office/drawing/2014/main" id="{918B2657-CCEA-4477-8A72-93C2F6384EC5}"/>
              </a:ext>
            </a:extLst>
          </p:cNvPr>
          <p:cNvSpPr/>
          <p:nvPr/>
        </p:nvSpPr>
        <p:spPr>
          <a:xfrm>
            <a:off x="143693" y="312123"/>
            <a:ext cx="8188035" cy="931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dirty="0"/>
              <a:t>   Aims</a:t>
            </a:r>
          </a:p>
        </p:txBody>
      </p:sp>
      <p:pic>
        <p:nvPicPr>
          <p:cNvPr id="5" name="Picture 4">
            <a:extLst>
              <a:ext uri="{FF2B5EF4-FFF2-40B4-BE49-F238E27FC236}">
                <a16:creationId xmlns:a16="http://schemas.microsoft.com/office/drawing/2014/main" id="{1D8313CD-BB2B-4DAC-8395-A76BFF6CDAA7}"/>
              </a:ext>
            </a:extLst>
          </p:cNvPr>
          <p:cNvPicPr>
            <a:picLocks noChangeAspect="1"/>
          </p:cNvPicPr>
          <p:nvPr/>
        </p:nvPicPr>
        <p:blipFill>
          <a:blip r:embed="rId3"/>
          <a:stretch>
            <a:fillRect/>
          </a:stretch>
        </p:blipFill>
        <p:spPr>
          <a:xfrm>
            <a:off x="8924352" y="28887"/>
            <a:ext cx="2886034" cy="1708836"/>
          </a:xfrm>
          <a:prstGeom prst="rect">
            <a:avLst/>
          </a:prstGeom>
        </p:spPr>
      </p:pic>
    </p:spTree>
    <p:extLst>
      <p:ext uri="{BB962C8B-B14F-4D97-AF65-F5344CB8AC3E}">
        <p14:creationId xmlns:p14="http://schemas.microsoft.com/office/powerpoint/2010/main" val="3407623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a:t>
            </a:r>
          </a:p>
        </p:txBody>
      </p:sp>
      <p:sp>
        <p:nvSpPr>
          <p:cNvPr id="3" name="Content Placeholder 2"/>
          <p:cNvSpPr>
            <a:spLocks noGrp="1"/>
          </p:cNvSpPr>
          <p:nvPr>
            <p:ph idx="1"/>
          </p:nvPr>
        </p:nvSpPr>
        <p:spPr>
          <a:xfrm>
            <a:off x="609600" y="1600203"/>
            <a:ext cx="10972800" cy="4945674"/>
          </a:xfrm>
        </p:spPr>
        <p:txBody>
          <a:bodyPr>
            <a:normAutofit/>
          </a:bodyPr>
          <a:lstStyle/>
          <a:p>
            <a:pPr marL="0" indent="0">
              <a:buNone/>
            </a:pPr>
            <a:endParaRPr lang="en-GB" dirty="0">
              <a:ea typeface="Calibri"/>
              <a:cs typeface="Times New Roman"/>
            </a:endParaRPr>
          </a:p>
          <a:p>
            <a:r>
              <a:rPr lang="en-GB" sz="3600" dirty="0">
                <a:ea typeface="Calibri"/>
                <a:cs typeface="Times New Roman"/>
              </a:rPr>
              <a:t>Models have varied team</a:t>
            </a:r>
          </a:p>
          <a:p>
            <a:pPr marL="0" indent="0">
              <a:buNone/>
            </a:pPr>
            <a:r>
              <a:rPr lang="en-GB" sz="3600" dirty="0">
                <a:ea typeface="Calibri"/>
                <a:cs typeface="Times New Roman"/>
              </a:rPr>
              <a:t>    structure and skill mix.</a:t>
            </a:r>
          </a:p>
          <a:p>
            <a:r>
              <a:rPr lang="en-GB" sz="3600" dirty="0">
                <a:ea typeface="Calibri"/>
                <a:cs typeface="Times New Roman"/>
              </a:rPr>
              <a:t>Teams located in Health, </a:t>
            </a:r>
          </a:p>
          <a:p>
            <a:pPr marL="0" indent="0">
              <a:buNone/>
            </a:pPr>
            <a:r>
              <a:rPr lang="en-GB" sz="3600" dirty="0">
                <a:ea typeface="Calibri"/>
                <a:cs typeface="Times New Roman"/>
              </a:rPr>
              <a:t>    voluntary sector and LA.</a:t>
            </a:r>
          </a:p>
          <a:p>
            <a:r>
              <a:rPr lang="en-GB" sz="3600" dirty="0">
                <a:ea typeface="Calibri"/>
                <a:cs typeface="Times New Roman"/>
              </a:rPr>
              <a:t>Age range includes 0-18, </a:t>
            </a:r>
          </a:p>
          <a:p>
            <a:pPr marL="0" indent="0">
              <a:buNone/>
            </a:pPr>
            <a:r>
              <a:rPr lang="en-GB" sz="3600" dirty="0">
                <a:ea typeface="Calibri"/>
                <a:cs typeface="Times New Roman"/>
              </a:rPr>
              <a:t>    0-18+ or 0-25 years.</a:t>
            </a:r>
          </a:p>
          <a:p>
            <a:endParaRPr lang="en-GB" dirty="0">
              <a:ea typeface="Calibri"/>
              <a:cs typeface="Times New Roman"/>
            </a:endParaRPr>
          </a:p>
        </p:txBody>
      </p:sp>
      <p:sp>
        <p:nvSpPr>
          <p:cNvPr id="4" name="Rectangle 3">
            <a:extLst>
              <a:ext uri="{FF2B5EF4-FFF2-40B4-BE49-F238E27FC236}">
                <a16:creationId xmlns:a16="http://schemas.microsoft.com/office/drawing/2014/main" id="{918B2657-CCEA-4477-8A72-93C2F6384EC5}"/>
              </a:ext>
            </a:extLst>
          </p:cNvPr>
          <p:cNvSpPr/>
          <p:nvPr/>
        </p:nvSpPr>
        <p:spPr>
          <a:xfrm>
            <a:off x="143693" y="312123"/>
            <a:ext cx="8188035" cy="931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dirty="0"/>
              <a:t>  The Keyworker Pilot</a:t>
            </a:r>
          </a:p>
        </p:txBody>
      </p:sp>
      <p:pic>
        <p:nvPicPr>
          <p:cNvPr id="5" name="Picture 4">
            <a:extLst>
              <a:ext uri="{FF2B5EF4-FFF2-40B4-BE49-F238E27FC236}">
                <a16:creationId xmlns:a16="http://schemas.microsoft.com/office/drawing/2014/main" id="{1D8313CD-BB2B-4DAC-8395-A76BFF6CDAA7}"/>
              </a:ext>
            </a:extLst>
          </p:cNvPr>
          <p:cNvPicPr>
            <a:picLocks noChangeAspect="1"/>
          </p:cNvPicPr>
          <p:nvPr/>
        </p:nvPicPr>
        <p:blipFill>
          <a:blip r:embed="rId3"/>
          <a:stretch>
            <a:fillRect/>
          </a:stretch>
        </p:blipFill>
        <p:spPr>
          <a:xfrm>
            <a:off x="8924352" y="28887"/>
            <a:ext cx="2886034" cy="1708836"/>
          </a:xfrm>
          <a:prstGeom prst="rect">
            <a:avLst/>
          </a:prstGeom>
        </p:spPr>
      </p:pic>
      <p:pic>
        <p:nvPicPr>
          <p:cNvPr id="6" name="Picture 5">
            <a:extLst>
              <a:ext uri="{FF2B5EF4-FFF2-40B4-BE49-F238E27FC236}">
                <a16:creationId xmlns:a16="http://schemas.microsoft.com/office/drawing/2014/main" id="{B286D3B1-4FCA-4F5E-B46E-3FAAEF79514D}"/>
              </a:ext>
            </a:extLst>
          </p:cNvPr>
          <p:cNvPicPr>
            <a:picLocks noChangeAspect="1"/>
          </p:cNvPicPr>
          <p:nvPr/>
        </p:nvPicPr>
        <p:blipFill>
          <a:blip r:embed="rId4"/>
          <a:stretch>
            <a:fillRect/>
          </a:stretch>
        </p:blipFill>
        <p:spPr>
          <a:xfrm>
            <a:off x="6616451" y="1646702"/>
            <a:ext cx="4275442" cy="4852675"/>
          </a:xfrm>
          <a:prstGeom prst="rect">
            <a:avLst/>
          </a:prstGeom>
        </p:spPr>
      </p:pic>
    </p:spTree>
    <p:extLst>
      <p:ext uri="{BB962C8B-B14F-4D97-AF65-F5344CB8AC3E}">
        <p14:creationId xmlns:p14="http://schemas.microsoft.com/office/powerpoint/2010/main" val="3970507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94966"/>
            <a:ext cx="10972800" cy="4525963"/>
          </a:xfrm>
        </p:spPr>
        <p:txBody>
          <a:bodyPr>
            <a:noAutofit/>
          </a:bodyPr>
          <a:lstStyle/>
          <a:p>
            <a:r>
              <a:rPr lang="en-GB" sz="4400" dirty="0"/>
              <a:t>Alongside our colleagues in Devon we were awarded the pilot  - initially for 18 months -  but now extended to Early Adopter Sites and soon will be across the country.</a:t>
            </a:r>
          </a:p>
          <a:p>
            <a:endParaRPr lang="en-GB" sz="4400" dirty="0"/>
          </a:p>
        </p:txBody>
      </p:sp>
      <p:sp>
        <p:nvSpPr>
          <p:cNvPr id="4" name="Rectangle 3">
            <a:extLst>
              <a:ext uri="{FF2B5EF4-FFF2-40B4-BE49-F238E27FC236}">
                <a16:creationId xmlns:a16="http://schemas.microsoft.com/office/drawing/2014/main" id="{918B2657-CCEA-4477-8A72-93C2F6384EC5}"/>
              </a:ext>
            </a:extLst>
          </p:cNvPr>
          <p:cNvSpPr/>
          <p:nvPr/>
        </p:nvSpPr>
        <p:spPr>
          <a:xfrm>
            <a:off x="104504" y="437071"/>
            <a:ext cx="8188035" cy="931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dirty="0"/>
              <a:t>  The Devon Pilot</a:t>
            </a:r>
          </a:p>
        </p:txBody>
      </p:sp>
      <p:pic>
        <p:nvPicPr>
          <p:cNvPr id="5" name="Picture 4">
            <a:extLst>
              <a:ext uri="{FF2B5EF4-FFF2-40B4-BE49-F238E27FC236}">
                <a16:creationId xmlns:a16="http://schemas.microsoft.com/office/drawing/2014/main" id="{2AF47664-5C12-4ACD-AB60-EF33A0E1F6F8}"/>
              </a:ext>
            </a:extLst>
          </p:cNvPr>
          <p:cNvPicPr>
            <a:picLocks noChangeAspect="1"/>
          </p:cNvPicPr>
          <p:nvPr/>
        </p:nvPicPr>
        <p:blipFill>
          <a:blip r:embed="rId3"/>
          <a:stretch>
            <a:fillRect/>
          </a:stretch>
        </p:blipFill>
        <p:spPr>
          <a:xfrm>
            <a:off x="8924352" y="28887"/>
            <a:ext cx="2886034" cy="1708836"/>
          </a:xfrm>
          <a:prstGeom prst="rect">
            <a:avLst/>
          </a:prstGeom>
        </p:spPr>
      </p:pic>
      <p:pic>
        <p:nvPicPr>
          <p:cNvPr id="6" name="Picture 5">
            <a:extLst>
              <a:ext uri="{FF2B5EF4-FFF2-40B4-BE49-F238E27FC236}">
                <a16:creationId xmlns:a16="http://schemas.microsoft.com/office/drawing/2014/main" id="{E1639413-01CC-4DFC-92E3-09F45412C24F}"/>
              </a:ext>
            </a:extLst>
          </p:cNvPr>
          <p:cNvPicPr>
            <a:picLocks noChangeAspect="1"/>
          </p:cNvPicPr>
          <p:nvPr/>
        </p:nvPicPr>
        <p:blipFill>
          <a:blip r:embed="rId3"/>
          <a:stretch>
            <a:fillRect/>
          </a:stretch>
        </p:blipFill>
        <p:spPr>
          <a:xfrm>
            <a:off x="3791505" y="4157947"/>
            <a:ext cx="4094018" cy="2424090"/>
          </a:xfrm>
          <a:prstGeom prst="rect">
            <a:avLst/>
          </a:prstGeom>
        </p:spPr>
      </p:pic>
    </p:spTree>
    <p:extLst>
      <p:ext uri="{BB962C8B-B14F-4D97-AF65-F5344CB8AC3E}">
        <p14:creationId xmlns:p14="http://schemas.microsoft.com/office/powerpoint/2010/main" val="3235280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78676"/>
            <a:ext cx="11200786" cy="4445019"/>
          </a:xfrm>
        </p:spPr>
        <p:txBody>
          <a:bodyPr>
            <a:normAutofit fontScale="77500" lnSpcReduction="20000"/>
          </a:bodyPr>
          <a:lstStyle/>
          <a:p>
            <a:r>
              <a:rPr lang="en-GB" sz="5900" dirty="0"/>
              <a:t>A RAG rated ‘at risk’ register for young people with Autism and / or </a:t>
            </a:r>
            <a:r>
              <a:rPr lang="en-GB" sz="5900"/>
              <a:t>Learning Disabilities </a:t>
            </a:r>
            <a:r>
              <a:rPr lang="en-GB" sz="5900" dirty="0"/>
              <a:t>who are either in a Tier 4 mental health setting or at risk of being admitted to a Tier 4 mental health setting.</a:t>
            </a:r>
          </a:p>
          <a:p>
            <a:pPr marL="0" indent="0">
              <a:buNone/>
            </a:pPr>
            <a:endParaRPr lang="en-GB" sz="5900" dirty="0"/>
          </a:p>
          <a:p>
            <a:r>
              <a:rPr lang="en-GB" sz="5900" dirty="0"/>
              <a:t>Identifies those at risk earlier. </a:t>
            </a:r>
          </a:p>
          <a:p>
            <a:pPr marL="0" indent="0">
              <a:buNone/>
            </a:pPr>
            <a:endParaRPr lang="en-GB" dirty="0"/>
          </a:p>
          <a:p>
            <a:pPr marL="0" indent="0">
              <a:buNone/>
            </a:pPr>
            <a:endParaRPr lang="en-GB" dirty="0"/>
          </a:p>
        </p:txBody>
      </p:sp>
      <p:sp>
        <p:nvSpPr>
          <p:cNvPr id="4" name="Rectangle 3">
            <a:extLst>
              <a:ext uri="{FF2B5EF4-FFF2-40B4-BE49-F238E27FC236}">
                <a16:creationId xmlns:a16="http://schemas.microsoft.com/office/drawing/2014/main" id="{918B2657-CCEA-4477-8A72-93C2F6384EC5}"/>
              </a:ext>
            </a:extLst>
          </p:cNvPr>
          <p:cNvSpPr/>
          <p:nvPr/>
        </p:nvSpPr>
        <p:spPr>
          <a:xfrm>
            <a:off x="104504" y="437071"/>
            <a:ext cx="8188035" cy="931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dirty="0"/>
              <a:t>  The Dynamic Support Register</a:t>
            </a:r>
          </a:p>
        </p:txBody>
      </p:sp>
      <p:pic>
        <p:nvPicPr>
          <p:cNvPr id="5" name="Picture 4">
            <a:extLst>
              <a:ext uri="{FF2B5EF4-FFF2-40B4-BE49-F238E27FC236}">
                <a16:creationId xmlns:a16="http://schemas.microsoft.com/office/drawing/2014/main" id="{2F96D5B8-4C86-4AF6-BAD4-54D74D87DBA4}"/>
              </a:ext>
            </a:extLst>
          </p:cNvPr>
          <p:cNvPicPr>
            <a:picLocks noChangeAspect="1"/>
          </p:cNvPicPr>
          <p:nvPr/>
        </p:nvPicPr>
        <p:blipFill>
          <a:blip r:embed="rId3"/>
          <a:stretch>
            <a:fillRect/>
          </a:stretch>
        </p:blipFill>
        <p:spPr>
          <a:xfrm>
            <a:off x="8924352" y="28887"/>
            <a:ext cx="2886034" cy="1708836"/>
          </a:xfrm>
          <a:prstGeom prst="rect">
            <a:avLst/>
          </a:prstGeom>
        </p:spPr>
      </p:pic>
    </p:spTree>
    <p:extLst>
      <p:ext uri="{BB962C8B-B14F-4D97-AF65-F5344CB8AC3E}">
        <p14:creationId xmlns:p14="http://schemas.microsoft.com/office/powerpoint/2010/main" val="3192357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6D7702-E164-4BBC-80B2-9ECF0DF2AF0C}"/>
              </a:ext>
            </a:extLst>
          </p:cNvPr>
          <p:cNvSpPr>
            <a:spLocks noGrp="1"/>
          </p:cNvSpPr>
          <p:nvPr>
            <p:ph type="title"/>
          </p:nvPr>
        </p:nvSpPr>
        <p:spPr>
          <a:xfrm>
            <a:off x="603315" y="1043455"/>
            <a:ext cx="11368725" cy="1325563"/>
          </a:xfrm>
        </p:spPr>
        <p:txBody>
          <a:bodyPr>
            <a:normAutofit/>
          </a:bodyPr>
          <a:lstStyle/>
          <a:p>
            <a:pPr algn="ctr"/>
            <a:r>
              <a:rPr lang="en-GB" sz="2400" b="1" dirty="0"/>
              <a:t>Dynamic Support Register (DSR) Referral criteria for Young people with a confirmed diagnosis of Autism and/or Intellectual disability (LD)</a:t>
            </a:r>
          </a:p>
        </p:txBody>
      </p:sp>
      <p:sp>
        <p:nvSpPr>
          <p:cNvPr id="5" name="Content Placeholder 4">
            <a:extLst>
              <a:ext uri="{FF2B5EF4-FFF2-40B4-BE49-F238E27FC236}">
                <a16:creationId xmlns:a16="http://schemas.microsoft.com/office/drawing/2014/main" id="{8AC36242-7052-4982-AD13-5B96EB07BAF9}"/>
              </a:ext>
            </a:extLst>
          </p:cNvPr>
          <p:cNvSpPr>
            <a:spLocks noGrp="1"/>
          </p:cNvSpPr>
          <p:nvPr>
            <p:ph idx="1"/>
          </p:nvPr>
        </p:nvSpPr>
        <p:spPr>
          <a:xfrm>
            <a:off x="838200" y="2127216"/>
            <a:ext cx="11049000" cy="4237713"/>
          </a:xfrm>
        </p:spPr>
        <p:txBody>
          <a:bodyPr>
            <a:normAutofit/>
          </a:bodyPr>
          <a:lstStyle/>
          <a:p>
            <a:pPr marL="0" indent="0">
              <a:buNone/>
            </a:pPr>
            <a:r>
              <a:rPr lang="en-GB" sz="1600" dirty="0"/>
              <a:t>The Dynamic Support Register provides a list of Young people who may be at risk of admission to a mental health hospital or a 52 week placement. The Key Working Team currently support Young people, their families, carers and guardians who meet the RED and Amber criteria on the DSR. </a:t>
            </a:r>
          </a:p>
          <a:p>
            <a:pPr marL="0" indent="0">
              <a:buNone/>
            </a:pPr>
            <a:r>
              <a:rPr lang="en-GB" sz="1600" dirty="0"/>
              <a:t>The DSR criteria is a clinical tool, used to support a greater understanding of the Young Persons risk of admission to hospital, ensuring that the appropriate services and support are targeted to meet the needs of the Young person and their family at a time when they most need it.</a:t>
            </a:r>
          </a:p>
          <a:p>
            <a:pPr marL="0" indent="0">
              <a:buNone/>
            </a:pPr>
            <a:endParaRPr lang="en-GB" sz="1600" dirty="0"/>
          </a:p>
          <a:p>
            <a:pPr marL="0" indent="0">
              <a:buNone/>
            </a:pPr>
            <a:endParaRPr lang="en-GB" sz="1600" dirty="0"/>
          </a:p>
          <a:p>
            <a:pPr marL="0" indent="0">
              <a:buNone/>
            </a:pPr>
            <a:endParaRPr lang="en-GB" sz="1400" dirty="0"/>
          </a:p>
        </p:txBody>
      </p:sp>
      <p:pic>
        <p:nvPicPr>
          <p:cNvPr id="6" name="Picture 5">
            <a:extLst>
              <a:ext uri="{FF2B5EF4-FFF2-40B4-BE49-F238E27FC236}">
                <a16:creationId xmlns:a16="http://schemas.microsoft.com/office/drawing/2014/main" id="{4E09AE39-44E4-4C25-BB35-6F4C27DDE94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18" y="-196845"/>
            <a:ext cx="3599815" cy="2138045"/>
          </a:xfrm>
          <a:prstGeom prst="rect">
            <a:avLst/>
          </a:prstGeom>
          <a:noFill/>
          <a:ln>
            <a:noFill/>
          </a:ln>
        </p:spPr>
      </p:pic>
      <p:pic>
        <p:nvPicPr>
          <p:cNvPr id="7" name="Picture 6" descr="Children  Family Health Deven Logo_Primary Dress Portrait (2)">
            <a:extLst>
              <a:ext uri="{FF2B5EF4-FFF2-40B4-BE49-F238E27FC236}">
                <a16:creationId xmlns:a16="http://schemas.microsoft.com/office/drawing/2014/main" id="{EDCF8E13-BFCD-4290-BF2A-EC1CBCE9ADED}"/>
              </a:ext>
            </a:extLst>
          </p:cNvPr>
          <p:cNvPicPr/>
          <p:nvPr/>
        </p:nvPicPr>
        <p:blipFill>
          <a:blip r:embed="rId3">
            <a:extLst>
              <a:ext uri="{28A0092B-C50C-407E-A947-70E740481C1C}">
                <a14:useLocalDpi xmlns:a14="http://schemas.microsoft.com/office/drawing/2010/main" val="0"/>
              </a:ext>
            </a:extLst>
          </a:blip>
          <a:srcRect l="10251" t="6293" r="9831" b="8856"/>
          <a:stretch>
            <a:fillRect/>
          </a:stretch>
        </p:blipFill>
        <p:spPr bwMode="auto">
          <a:xfrm>
            <a:off x="5087619" y="199059"/>
            <a:ext cx="1008380" cy="958215"/>
          </a:xfrm>
          <a:prstGeom prst="rect">
            <a:avLst/>
          </a:prstGeom>
          <a:noFill/>
          <a:ln>
            <a:noFill/>
          </a:ln>
        </p:spPr>
      </p:pic>
      <p:pic>
        <p:nvPicPr>
          <p:cNvPr id="8" name="Picture 7">
            <a:extLst>
              <a:ext uri="{FF2B5EF4-FFF2-40B4-BE49-F238E27FC236}">
                <a16:creationId xmlns:a16="http://schemas.microsoft.com/office/drawing/2014/main" id="{8D331A39-9AB0-4D35-9125-82A750B1802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542066" y="526558"/>
            <a:ext cx="1122045" cy="445770"/>
          </a:xfrm>
          <a:prstGeom prst="rect">
            <a:avLst/>
          </a:prstGeom>
          <a:noFill/>
          <a:ln>
            <a:noFill/>
          </a:ln>
        </p:spPr>
      </p:pic>
      <p:sp>
        <p:nvSpPr>
          <p:cNvPr id="9" name="Rectangle: Rounded Corners 8">
            <a:extLst>
              <a:ext uri="{FF2B5EF4-FFF2-40B4-BE49-F238E27FC236}">
                <a16:creationId xmlns:a16="http://schemas.microsoft.com/office/drawing/2014/main" id="{488C7B14-1F32-4F2B-9FCA-923A582625A2}"/>
              </a:ext>
            </a:extLst>
          </p:cNvPr>
          <p:cNvSpPr/>
          <p:nvPr/>
        </p:nvSpPr>
        <p:spPr>
          <a:xfrm>
            <a:off x="1032298" y="3702367"/>
            <a:ext cx="10127403" cy="86726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RED</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Admitted to, or at immediate risk (within 48 hours) of admission to a Mental Health hospital or 52 week placement.</a:t>
            </a:r>
          </a:p>
        </p:txBody>
      </p:sp>
      <p:sp>
        <p:nvSpPr>
          <p:cNvPr id="10" name="Rectangle: Rounded Corners 9">
            <a:extLst>
              <a:ext uri="{FF2B5EF4-FFF2-40B4-BE49-F238E27FC236}">
                <a16:creationId xmlns:a16="http://schemas.microsoft.com/office/drawing/2014/main" id="{DFEE719E-3C3A-4EBE-8119-67BEA82B67B6}"/>
              </a:ext>
            </a:extLst>
          </p:cNvPr>
          <p:cNvSpPr/>
          <p:nvPr/>
        </p:nvSpPr>
        <p:spPr>
          <a:xfrm>
            <a:off x="1071640" y="4700692"/>
            <a:ext cx="10127403" cy="86726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AMBER</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Discharge from a Mental Health Hospital or at Imminent risk (within 2 weeks) of admission to a Mental Health Hospital or 52 week placement. </a:t>
            </a:r>
            <a:b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Breakdown in home placement that may lead to an inappropriate admission to hospital or 52 week placement.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8FD26971-0A8F-48F6-92EE-FCEC82705E5E}"/>
              </a:ext>
            </a:extLst>
          </p:cNvPr>
          <p:cNvSpPr/>
          <p:nvPr/>
        </p:nvSpPr>
        <p:spPr>
          <a:xfrm>
            <a:off x="1085716" y="5753974"/>
            <a:ext cx="10127403" cy="904967"/>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Yellow-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At risk of home placement breakdown alongside a significant escalation in need and support from statutory services (Health, Education and Social care). Consideration that if YP needs are not met appropriately in the community and future admission to a mental health hospital and or 52 week placement may be considered.</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image002">
            <a:extLst>
              <a:ext uri="{FF2B5EF4-FFF2-40B4-BE49-F238E27FC236}">
                <a16:creationId xmlns:a16="http://schemas.microsoft.com/office/drawing/2014/main" id="{4A09EFE5-6EB3-4590-AE0B-116543D6FE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1938" y="360218"/>
            <a:ext cx="36322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466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56646"/>
            <a:ext cx="11200786" cy="4627033"/>
          </a:xfrm>
        </p:spPr>
        <p:txBody>
          <a:bodyPr>
            <a:normAutofit fontScale="92500" lnSpcReduction="20000"/>
          </a:bodyPr>
          <a:lstStyle/>
          <a:p>
            <a:r>
              <a:rPr lang="en-GB" sz="3200" dirty="0"/>
              <a:t>Keyworkers now allocated to all young people that are rated </a:t>
            </a:r>
            <a:r>
              <a:rPr lang="en-GB" sz="3200" dirty="0">
                <a:solidFill>
                  <a:srgbClr val="FF0000"/>
                </a:solidFill>
              </a:rPr>
              <a:t>RED </a:t>
            </a:r>
            <a:r>
              <a:rPr lang="en-GB" sz="3200" dirty="0"/>
              <a:t>and </a:t>
            </a:r>
            <a:r>
              <a:rPr lang="en-GB" sz="3200" dirty="0">
                <a:solidFill>
                  <a:srgbClr val="FFC000"/>
                </a:solidFill>
              </a:rPr>
              <a:t>AMBER</a:t>
            </a:r>
            <a:r>
              <a:rPr lang="en-GB" sz="3200" dirty="0"/>
              <a:t>. </a:t>
            </a:r>
          </a:p>
          <a:p>
            <a:r>
              <a:rPr lang="en-GB" sz="3200" dirty="0"/>
              <a:t>The </a:t>
            </a:r>
            <a:r>
              <a:rPr lang="en-GB" sz="3200" dirty="0">
                <a:solidFill>
                  <a:srgbClr val="FFFF00"/>
                </a:solidFill>
              </a:rPr>
              <a:t>YELLOW</a:t>
            </a:r>
            <a:r>
              <a:rPr lang="en-GB" sz="3200" dirty="0"/>
              <a:t> section is for young people that are starting to cause concern but do not meet the criteria for </a:t>
            </a:r>
            <a:r>
              <a:rPr lang="en-GB" sz="3200" dirty="0">
                <a:solidFill>
                  <a:srgbClr val="FF0000"/>
                </a:solidFill>
              </a:rPr>
              <a:t>RED </a:t>
            </a:r>
            <a:r>
              <a:rPr lang="en-GB" sz="3200" dirty="0"/>
              <a:t>or </a:t>
            </a:r>
            <a:r>
              <a:rPr lang="en-GB" sz="3200" dirty="0">
                <a:solidFill>
                  <a:srgbClr val="FFC000"/>
                </a:solidFill>
              </a:rPr>
              <a:t>AMBER</a:t>
            </a:r>
            <a:r>
              <a:rPr lang="en-GB" sz="3200" dirty="0"/>
              <a:t>. We do not allocate a keyworker to the young people on the yellow section.</a:t>
            </a:r>
          </a:p>
          <a:p>
            <a:r>
              <a:rPr lang="en-GB" sz="3200" dirty="0"/>
              <a:t>The DSR (red and amber) gets sent every month to specialists in the Learning Disability and Autism Programme (LDAP) clinical commissioning team who help services to ensure young people are receiving the most appropriate care.</a:t>
            </a:r>
          </a:p>
          <a:p>
            <a:r>
              <a:rPr lang="en-GB" sz="3200" dirty="0"/>
              <a:t>We also attend fortnightly tracker meetings with the CCG, health and social care.</a:t>
            </a:r>
          </a:p>
          <a:p>
            <a:pPr marL="0" indent="0">
              <a:buNone/>
            </a:pPr>
            <a:endParaRPr lang="en-GB" dirty="0"/>
          </a:p>
          <a:p>
            <a:pPr marL="0" indent="0">
              <a:buNone/>
            </a:pPr>
            <a:endParaRPr lang="en-GB" dirty="0"/>
          </a:p>
          <a:p>
            <a:pPr marL="0" indent="0">
              <a:buNone/>
            </a:pPr>
            <a:endParaRPr lang="en-GB" dirty="0"/>
          </a:p>
        </p:txBody>
      </p:sp>
      <p:sp>
        <p:nvSpPr>
          <p:cNvPr id="4" name="Rectangle 3">
            <a:extLst>
              <a:ext uri="{FF2B5EF4-FFF2-40B4-BE49-F238E27FC236}">
                <a16:creationId xmlns:a16="http://schemas.microsoft.com/office/drawing/2014/main" id="{918B2657-CCEA-4477-8A72-93C2F6384EC5}"/>
              </a:ext>
            </a:extLst>
          </p:cNvPr>
          <p:cNvSpPr/>
          <p:nvPr/>
        </p:nvSpPr>
        <p:spPr>
          <a:xfrm>
            <a:off x="104504" y="437071"/>
            <a:ext cx="8188035" cy="931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dirty="0"/>
              <a:t>  The Dynamic Support Register</a:t>
            </a:r>
          </a:p>
        </p:txBody>
      </p:sp>
      <p:pic>
        <p:nvPicPr>
          <p:cNvPr id="5" name="Picture 4">
            <a:extLst>
              <a:ext uri="{FF2B5EF4-FFF2-40B4-BE49-F238E27FC236}">
                <a16:creationId xmlns:a16="http://schemas.microsoft.com/office/drawing/2014/main" id="{2F96D5B8-4C86-4AF6-BAD4-54D74D87DBA4}"/>
              </a:ext>
            </a:extLst>
          </p:cNvPr>
          <p:cNvPicPr>
            <a:picLocks noChangeAspect="1"/>
          </p:cNvPicPr>
          <p:nvPr/>
        </p:nvPicPr>
        <p:blipFill>
          <a:blip r:embed="rId3"/>
          <a:stretch>
            <a:fillRect/>
          </a:stretch>
        </p:blipFill>
        <p:spPr>
          <a:xfrm>
            <a:off x="8924352" y="28887"/>
            <a:ext cx="2886034" cy="1708836"/>
          </a:xfrm>
          <a:prstGeom prst="rect">
            <a:avLst/>
          </a:prstGeom>
        </p:spPr>
      </p:pic>
    </p:spTree>
    <p:extLst>
      <p:ext uri="{BB962C8B-B14F-4D97-AF65-F5344CB8AC3E}">
        <p14:creationId xmlns:p14="http://schemas.microsoft.com/office/powerpoint/2010/main" val="549815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11810</TotalTime>
  <Words>1720</Words>
  <Application>Microsoft Office PowerPoint</Application>
  <PresentationFormat>Widescreen</PresentationFormat>
  <Paragraphs>161</Paragraphs>
  <Slides>18</Slides>
  <Notes>16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Calibri Light</vt:lpstr>
      <vt:lpstr>Office Theme</vt:lpstr>
      <vt:lpstr>1_Office Theme</vt:lpstr>
      <vt:lpstr>The Keyworker Pilot </vt:lpstr>
      <vt:lpstr>Introduction </vt:lpstr>
      <vt:lpstr>Introduction </vt:lpstr>
      <vt:lpstr>Introduction </vt:lpstr>
      <vt:lpstr>Introduction </vt:lpstr>
      <vt:lpstr>PowerPoint Presentation</vt:lpstr>
      <vt:lpstr>PowerPoint Presentation</vt:lpstr>
      <vt:lpstr>Dynamic Support Register (DSR) Referral criteria for Young people with a confirmed diagnosis of Autism and/or Intellectual disability (LD)</vt:lpstr>
      <vt:lpstr>PowerPoint Presentation</vt:lpstr>
      <vt:lpstr>The Teams</vt:lpstr>
      <vt:lpstr>PowerPoint Presentation</vt:lpstr>
      <vt:lpstr>  Participation</vt:lpstr>
      <vt:lpstr>PowerPoint Presentation</vt:lpstr>
      <vt:lpstr>Initial difficulties</vt:lpstr>
      <vt:lpstr>Learning and positive experiences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CYP Specialist Community Case Manager service.</dc:title>
  <dc:creator>Lilly Sabir</dc:creator>
  <cp:lastModifiedBy>SCOTT, Karen (LIVEWELL SOUTHWEST)</cp:lastModifiedBy>
  <cp:revision>139</cp:revision>
  <dcterms:created xsi:type="dcterms:W3CDTF">2021-05-25T09:49:29Z</dcterms:created>
  <dcterms:modified xsi:type="dcterms:W3CDTF">2022-06-14T14:27:20Z</dcterms:modified>
</cp:coreProperties>
</file>